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75" r:id="rId3"/>
    <p:sldMasterId id="2147483690" r:id="rId4"/>
    <p:sldMasterId id="2147483695" r:id="rId5"/>
  </p:sldMasterIdLst>
  <p:notesMasterIdLst>
    <p:notesMasterId r:id="rId120"/>
  </p:notesMasterIdLst>
  <p:sldIdLst>
    <p:sldId id="1061" r:id="rId6"/>
    <p:sldId id="1062" r:id="rId7"/>
    <p:sldId id="1071" r:id="rId8"/>
    <p:sldId id="1114" r:id="rId9"/>
    <p:sldId id="1124" r:id="rId10"/>
    <p:sldId id="1115" r:id="rId11"/>
    <p:sldId id="1116" r:id="rId12"/>
    <p:sldId id="1117" r:id="rId13"/>
    <p:sldId id="1118" r:id="rId14"/>
    <p:sldId id="1119" r:id="rId15"/>
    <p:sldId id="1113" r:id="rId16"/>
    <p:sldId id="1126" r:id="rId17"/>
    <p:sldId id="1106" r:id="rId18"/>
    <p:sldId id="1122" r:id="rId19"/>
    <p:sldId id="1125" r:id="rId20"/>
    <p:sldId id="1171" r:id="rId21"/>
    <p:sldId id="1172" r:id="rId22"/>
    <p:sldId id="1131" r:id="rId23"/>
    <p:sldId id="1177" r:id="rId24"/>
    <p:sldId id="1178" r:id="rId25"/>
    <p:sldId id="1179" r:id="rId26"/>
    <p:sldId id="1176" r:id="rId27"/>
    <p:sldId id="1133" r:id="rId28"/>
    <p:sldId id="1170" r:id="rId29"/>
    <p:sldId id="1180" r:id="rId30"/>
    <p:sldId id="1181" r:id="rId31"/>
    <p:sldId id="1173" r:id="rId32"/>
    <p:sldId id="1184" r:id="rId33"/>
    <p:sldId id="1182" r:id="rId34"/>
    <p:sldId id="1174" r:id="rId35"/>
    <p:sldId id="1183" r:id="rId36"/>
    <p:sldId id="1134" r:id="rId37"/>
    <p:sldId id="1185" r:id="rId38"/>
    <p:sldId id="1128" r:id="rId39"/>
    <p:sldId id="1129" r:id="rId40"/>
    <p:sldId id="1130" r:id="rId41"/>
    <p:sldId id="1143" r:id="rId42"/>
    <p:sldId id="1144" r:id="rId43"/>
    <p:sldId id="1141" r:id="rId44"/>
    <p:sldId id="1142" r:id="rId45"/>
    <p:sldId id="1135" r:id="rId46"/>
    <p:sldId id="1139" r:id="rId47"/>
    <p:sldId id="1140" r:id="rId48"/>
    <p:sldId id="1138" r:id="rId49"/>
    <p:sldId id="1136" r:id="rId50"/>
    <p:sldId id="1137" r:id="rId51"/>
    <p:sldId id="1145" r:id="rId52"/>
    <p:sldId id="1148" r:id="rId53"/>
    <p:sldId id="1147" r:id="rId54"/>
    <p:sldId id="1153" r:id="rId55"/>
    <p:sldId id="1154" r:id="rId56"/>
    <p:sldId id="1149" r:id="rId57"/>
    <p:sldId id="1152" r:id="rId58"/>
    <p:sldId id="1151" r:id="rId59"/>
    <p:sldId id="1150" r:id="rId60"/>
    <p:sldId id="1123" r:id="rId61"/>
    <p:sldId id="1108" r:id="rId62"/>
    <p:sldId id="1109" r:id="rId63"/>
    <p:sldId id="1104" r:id="rId64"/>
    <p:sldId id="1093" r:id="rId65"/>
    <p:sldId id="1094" r:id="rId66"/>
    <p:sldId id="1095" r:id="rId67"/>
    <p:sldId id="1096" r:id="rId68"/>
    <p:sldId id="1097" r:id="rId69"/>
    <p:sldId id="1098" r:id="rId70"/>
    <p:sldId id="1099" r:id="rId71"/>
    <p:sldId id="1100" r:id="rId72"/>
    <p:sldId id="1101" r:id="rId73"/>
    <p:sldId id="1102" r:id="rId74"/>
    <p:sldId id="1103" r:id="rId75"/>
    <p:sldId id="1161" r:id="rId76"/>
    <p:sldId id="1162" r:id="rId77"/>
    <p:sldId id="1092" r:id="rId78"/>
    <p:sldId id="1157" r:id="rId79"/>
    <p:sldId id="1159" r:id="rId80"/>
    <p:sldId id="1158" r:id="rId81"/>
    <p:sldId id="1160" r:id="rId82"/>
    <p:sldId id="1163" r:id="rId83"/>
    <p:sldId id="1165" r:id="rId84"/>
    <p:sldId id="1016" r:id="rId85"/>
    <p:sldId id="1155" r:id="rId86"/>
    <p:sldId id="1166" r:id="rId87"/>
    <p:sldId id="1156" r:id="rId88"/>
    <p:sldId id="1167" r:id="rId89"/>
    <p:sldId id="1168" r:id="rId90"/>
    <p:sldId id="1169" r:id="rId91"/>
    <p:sldId id="1073" r:id="rId92"/>
    <p:sldId id="1074" r:id="rId93"/>
    <p:sldId id="1044" r:id="rId94"/>
    <p:sldId id="1045" r:id="rId95"/>
    <p:sldId id="1046" r:id="rId96"/>
    <p:sldId id="1003" r:id="rId97"/>
    <p:sldId id="1048" r:id="rId98"/>
    <p:sldId id="1049" r:id="rId99"/>
    <p:sldId id="1042" r:id="rId100"/>
    <p:sldId id="1004" r:id="rId101"/>
    <p:sldId id="1078" r:id="rId102"/>
    <p:sldId id="1079" r:id="rId103"/>
    <p:sldId id="1090" r:id="rId104"/>
    <p:sldId id="1088" r:id="rId105"/>
    <p:sldId id="1089" r:id="rId106"/>
    <p:sldId id="1083" r:id="rId107"/>
    <p:sldId id="1084" r:id="rId108"/>
    <p:sldId id="1010" r:id="rId109"/>
    <p:sldId id="1030" r:id="rId110"/>
    <p:sldId id="1080" r:id="rId111"/>
    <p:sldId id="1081" r:id="rId112"/>
    <p:sldId id="1082" r:id="rId113"/>
    <p:sldId id="1022" r:id="rId114"/>
    <p:sldId id="1023" r:id="rId115"/>
    <p:sldId id="1032" r:id="rId116"/>
    <p:sldId id="1031" r:id="rId117"/>
    <p:sldId id="997" r:id="rId118"/>
    <p:sldId id="1017" r:id="rId119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D3413B-5C93-4424-9F14-6BAF5A91B253}">
          <p14:sldIdLst>
            <p14:sldId id="1061"/>
            <p14:sldId id="1062"/>
            <p14:sldId id="1071"/>
          </p14:sldIdLst>
        </p14:section>
        <p14:section name="메뉴" id="{54014723-8350-46F9-B9A6-44A5F6D099A2}">
          <p14:sldIdLst>
            <p14:sldId id="1114"/>
            <p14:sldId id="1124"/>
            <p14:sldId id="1115"/>
            <p14:sldId id="1116"/>
            <p14:sldId id="1117"/>
            <p14:sldId id="1118"/>
            <p14:sldId id="1119"/>
            <p14:sldId id="1113"/>
            <p14:sldId id="1126"/>
            <p14:sldId id="1106"/>
            <p14:sldId id="1122"/>
            <p14:sldId id="1125"/>
            <p14:sldId id="1171"/>
            <p14:sldId id="1172"/>
          </p14:sldIdLst>
        </p14:section>
        <p14:section name="그룹 코드 관리" id="{CC79224C-D750-4472-B363-FD0B41318CB7}">
          <p14:sldIdLst>
            <p14:sldId id="1131"/>
            <p14:sldId id="1177"/>
          </p14:sldIdLst>
        </p14:section>
        <p14:section name="세부 코드 관리" id="{18A5E72D-0107-402C-8BB3-A322D62BA3B9}">
          <p14:sldIdLst>
            <p14:sldId id="1178"/>
            <p14:sldId id="1179"/>
          </p14:sldIdLst>
        </p14:section>
        <p14:section name="대리점 관리" id="{ED635F72-47FC-469E-93F9-F09FC2B2F34B}">
          <p14:sldIdLst>
            <p14:sldId id="1176"/>
            <p14:sldId id="1133"/>
          </p14:sldIdLst>
        </p14:section>
        <p14:section name="차종관리" id="{18643618-B1D2-4E88-AA81-0D8D76F013D9}">
          <p14:sldIdLst>
            <p14:sldId id="1170"/>
            <p14:sldId id="1180"/>
          </p14:sldIdLst>
        </p14:section>
        <p14:section name="세차 상품관리" id="{8D452887-30FC-4D8E-B6D3-9DF01A8B691E}">
          <p14:sldIdLst>
            <p14:sldId id="1181"/>
            <p14:sldId id="1173"/>
            <p14:sldId id="1184"/>
          </p14:sldIdLst>
        </p14:section>
        <p14:section name="쿠폰 상품 관리" id="{B57A46D4-B8CB-4AD9-B523-219ACC047A96}">
          <p14:sldIdLst>
            <p14:sldId id="1182"/>
            <p14:sldId id="1174"/>
            <p14:sldId id="1183"/>
          </p14:sldIdLst>
        </p14:section>
        <p14:section name="정비 상품 관리" id="{EBEDB7CB-4AF1-4396-8CEE-C73BAFE09772}">
          <p14:sldIdLst>
            <p14:sldId id="1134"/>
            <p14:sldId id="1185"/>
          </p14:sldIdLst>
        </p14:section>
        <p14:section name="BLE 단말기 관리" id="{0D40ED00-91EC-40AE-B2F4-747F5B1ADD4F}">
          <p14:sldIdLst>
            <p14:sldId id="1128"/>
            <p14:sldId id="1129"/>
            <p14:sldId id="1130"/>
          </p14:sldIdLst>
        </p14:section>
        <p14:section name="배차 내역 관리" id="{100B21DC-98E6-48A3-83B1-868EF12165B9}">
          <p14:sldIdLst>
            <p14:sldId id="1143"/>
            <p14:sldId id="1144"/>
          </p14:sldIdLst>
        </p14:section>
        <p14:section name="권역관리" id="{C8F625C1-18FD-4CBD-A5C0-604B85AC2E58}">
          <p14:sldIdLst>
            <p14:sldId id="1141"/>
            <p14:sldId id="1142"/>
          </p14:sldIdLst>
        </p14:section>
        <p14:section name="세차 차량 관리" id="{997E9624-8612-494A-85C8-01B1E8C87574}">
          <p14:sldIdLst>
            <p14:sldId id="1135"/>
            <p14:sldId id="1139"/>
            <p14:sldId id="1140"/>
          </p14:sldIdLst>
        </p14:section>
        <p14:section name="직원 관리" id="{31BC0B37-AD13-4A46-9B6D-1C3ABB8335B4}">
          <p14:sldIdLst>
            <p14:sldId id="1138"/>
            <p14:sldId id="1136"/>
            <p14:sldId id="1137"/>
          </p14:sldIdLst>
        </p14:section>
        <p14:section name="일자별 배차 내역 관리" id="{7534CA6E-4AE6-41A8-B028-69D3A2479258}">
          <p14:sldIdLst>
            <p14:sldId id="1145"/>
            <p14:sldId id="1148"/>
          </p14:sldIdLst>
        </p14:section>
        <p14:section name="쿠폰 내역 관리" id="{3503943D-8E53-4BBE-8D62-FE243BBDBA6B}">
          <p14:sldIdLst>
            <p14:sldId id="1147"/>
          </p14:sldIdLst>
        </p14:section>
        <p14:section name="예약 내역" id="{E50F2220-DF48-4C54-B42A-EADEDF9BEBA4}">
          <p14:sldIdLst>
            <p14:sldId id="1153"/>
          </p14:sldIdLst>
        </p14:section>
        <p14:section name="포인트 내역" id="{D7C6B412-159A-4F04-9C13-AFFCCAA24785}">
          <p14:sldIdLst>
            <p14:sldId id="1154"/>
            <p14:sldId id="1149"/>
            <p14:sldId id="1152"/>
            <p14:sldId id="1151"/>
            <p14:sldId id="1150"/>
          </p14:sldIdLst>
        </p14:section>
        <p14:section name="정비상품관리" id="{9860DA9C-3840-4F64-8E19-8FBF01F7791B}">
          <p14:sldIdLst>
            <p14:sldId id="1123"/>
          </p14:sldIdLst>
        </p14:section>
        <p14:section name="차량 관리" id="{A9E5774B-17F5-43B4-A98D-7803344FA59B}">
          <p14:sldIdLst>
            <p14:sldId id="1108"/>
            <p14:sldId id="1109"/>
            <p14:sldId id="1104"/>
          </p14:sldIdLst>
        </p14:section>
        <p14:section name="01 로그인" id="{CDA63031-98DD-486D-B608-3C23778CB7D1}">
          <p14:sldIdLst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61"/>
            <p14:sldId id="1162"/>
          </p14:sldIdLst>
        </p14:section>
        <p14:section name="사용자앱 메뉴" id="{80A4A71B-2F52-4EC4-8803-FC3C301C089F}">
          <p14:sldIdLst>
            <p14:sldId id="1092"/>
          </p14:sldIdLst>
        </p14:section>
        <p14:section name="인트로" id="{93041DB5-53A9-4F28-B1CF-DBA5377D5050}">
          <p14:sldIdLst>
            <p14:sldId id="1157"/>
          </p14:sldIdLst>
        </p14:section>
        <p14:section name="사용자앱 로그인" id="{D4F242AD-8BCB-4102-88AB-74C6DA565423}">
          <p14:sldIdLst>
            <p14:sldId id="1159"/>
            <p14:sldId id="1158"/>
            <p14:sldId id="1160"/>
            <p14:sldId id="1163"/>
            <p14:sldId id="1165"/>
            <p14:sldId id="1016"/>
            <p14:sldId id="1155"/>
            <p14:sldId id="1166"/>
            <p14:sldId id="1156"/>
            <p14:sldId id="1167"/>
            <p14:sldId id="1168"/>
            <p14:sldId id="1169"/>
          </p14:sldIdLst>
        </p14:section>
        <p14:section name="로그인- 아이디/비밀번호" id="{F32EC721-B977-4E0F-AF64-55CC5A1192D4}">
          <p14:sldIdLst>
            <p14:sldId id="1073"/>
            <p14:sldId id="1074"/>
          </p14:sldIdLst>
        </p14:section>
        <p14:section name="서비스 이용약관" id="{CC2719E8-0920-429C-B451-B8265CC4BA71}">
          <p14:sldIdLst>
            <p14:sldId id="1044"/>
          </p14:sldIdLst>
        </p14:section>
        <p14:section name="개인정보 처리방침" id="{9DF92407-CA4F-4B14-A2E9-79941CF0D98E}">
          <p14:sldIdLst>
            <p14:sldId id="1045"/>
          </p14:sldIdLst>
        </p14:section>
        <p14:section name="개인정보 취급방침" id="{A3A38239-8A35-4BF9-83E6-A415A07C4FDE}">
          <p14:sldIdLst>
            <p14:sldId id="1046"/>
          </p14:sldIdLst>
        </p14:section>
        <p14:section name="이용약관 동의" id="{C34E0BEF-5768-4C91-99DE-E7DFCCB84E02}">
          <p14:sldIdLst>
            <p14:sldId id="1003"/>
          </p14:sldIdLst>
        </p14:section>
        <p14:section name="개인정보처리방침 동의" id="{2F166056-F34E-40F6-ADED-2F9B43BE84A8}">
          <p14:sldIdLst>
            <p14:sldId id="1048"/>
          </p14:sldIdLst>
        </p14:section>
        <p14:section name="개인정보취급방침 동의" id="{3CC7D385-BC1C-4FF2-B16F-20B9C06A6C46}">
          <p14:sldIdLst>
            <p14:sldId id="1049"/>
          </p14:sldIdLst>
        </p14:section>
        <p14:section name="비밀번호 변경" id="{568412C2-DC9D-455D-A71C-8B970AA18E46}">
          <p14:sldIdLst/>
        </p14:section>
        <p14:section name="메뉴조작" id="{5BC457DD-CB95-4B47-A6CA-A4FA37A8071A}">
          <p14:sldIdLst>
            <p14:sldId id="1042"/>
            <p14:sldId id="1004"/>
            <p14:sldId id="1078"/>
          </p14:sldIdLst>
        </p14:section>
        <p14:section name="회원정보 수정" id="{CE8DF367-282C-476D-B189-89E7DCFF2F05}">
          <p14:sldIdLst>
            <p14:sldId id="1079"/>
          </p14:sldIdLst>
        </p14:section>
        <p14:section name="패턴로그인" id="{DA00DB55-3945-46FC-90F1-21C4F9A233DE}">
          <p14:sldIdLst>
            <p14:sldId id="1090"/>
          </p14:sldIdLst>
        </p14:section>
        <p14:section name="패턴 등록-최초 로그인시" id="{8E37E860-19B7-4C35-B41D-4283BFCFD41C}">
          <p14:sldIdLst>
            <p14:sldId id="1088"/>
            <p14:sldId id="1089"/>
          </p14:sldIdLst>
        </p14:section>
        <p14:section name="패턴 등록 - 회원정보 수정" id="{C7D93435-3BBB-41E1-BDF0-AE0EDEEF8BBD}">
          <p14:sldIdLst>
            <p14:sldId id="1083"/>
            <p14:sldId id="1084"/>
          </p14:sldIdLst>
        </p14:section>
        <p14:section name="02 배차 관리" id="{40815682-85BF-4201-BC0A-667E704F6A7F}">
          <p14:sldIdLst>
            <p14:sldId id="1010"/>
            <p14:sldId id="1030"/>
            <p14:sldId id="1080"/>
            <p14:sldId id="1081"/>
            <p14:sldId id="1082"/>
          </p14:sldIdLst>
        </p14:section>
        <p14:section name="03 운송 관리" id="{AD0CA7D7-7676-402E-A883-716F4B618D8E}">
          <p14:sldIdLst>
            <p14:sldId id="1022"/>
            <p14:sldId id="1023"/>
            <p14:sldId id="1032"/>
          </p14:sldIdLst>
        </p14:section>
        <p14:section name="04 관제" id="{D1280CFA-99F7-4EDC-9CB3-395C4B197E96}">
          <p14:sldIdLst>
            <p14:sldId id="1031"/>
          </p14:sldIdLst>
        </p14:section>
        <p14:section name="05 공지 사항" id="{06252C5E-9CE6-4A12-8723-818BDF6365D9}">
          <p14:sldIdLst>
            <p14:sldId id="997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4BD"/>
    <a:srgbClr val="4BACC6"/>
    <a:srgbClr val="FCD5B5"/>
    <a:srgbClr val="D9D9D9"/>
    <a:srgbClr val="863C3A"/>
    <a:srgbClr val="FFFFF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5" autoAdjust="0"/>
    <p:restoredTop sz="92168" autoAdjust="0"/>
  </p:normalViewPr>
  <p:slideViewPr>
    <p:cSldViewPr>
      <p:cViewPr>
        <p:scale>
          <a:sx n="100" d="100"/>
          <a:sy n="100" d="100"/>
        </p:scale>
        <p:origin x="768" y="-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tableStyles" Target="tableStyle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0.xml"/><Relationship Id="rId13" Type="http://schemas.openxmlformats.org/officeDocument/2006/relationships/slide" Target="slides/slide95.xml"/><Relationship Id="rId18" Type="http://schemas.openxmlformats.org/officeDocument/2006/relationships/slide" Target="slides/slide100.xml"/><Relationship Id="rId26" Type="http://schemas.openxmlformats.org/officeDocument/2006/relationships/slide" Target="slides/slide108.xml"/><Relationship Id="rId3" Type="http://schemas.openxmlformats.org/officeDocument/2006/relationships/slide" Target="slides/slide82.xml"/><Relationship Id="rId21" Type="http://schemas.openxmlformats.org/officeDocument/2006/relationships/slide" Target="slides/slide103.xml"/><Relationship Id="rId7" Type="http://schemas.openxmlformats.org/officeDocument/2006/relationships/slide" Target="slides/slide89.xml"/><Relationship Id="rId12" Type="http://schemas.openxmlformats.org/officeDocument/2006/relationships/slide" Target="slides/slide94.xml"/><Relationship Id="rId17" Type="http://schemas.openxmlformats.org/officeDocument/2006/relationships/slide" Target="slides/slide99.xml"/><Relationship Id="rId25" Type="http://schemas.openxmlformats.org/officeDocument/2006/relationships/slide" Target="slides/slide107.xml"/><Relationship Id="rId2" Type="http://schemas.openxmlformats.org/officeDocument/2006/relationships/slide" Target="slides/slide81.xml"/><Relationship Id="rId16" Type="http://schemas.openxmlformats.org/officeDocument/2006/relationships/slide" Target="slides/slide98.xml"/><Relationship Id="rId20" Type="http://schemas.openxmlformats.org/officeDocument/2006/relationships/slide" Target="slides/slide102.xml"/><Relationship Id="rId29" Type="http://schemas.openxmlformats.org/officeDocument/2006/relationships/slide" Target="slides/slide111.xml"/><Relationship Id="rId1" Type="http://schemas.openxmlformats.org/officeDocument/2006/relationships/slide" Target="slides/slide80.xml"/><Relationship Id="rId6" Type="http://schemas.openxmlformats.org/officeDocument/2006/relationships/slide" Target="slides/slide88.xml"/><Relationship Id="rId11" Type="http://schemas.openxmlformats.org/officeDocument/2006/relationships/slide" Target="slides/slide93.xml"/><Relationship Id="rId24" Type="http://schemas.openxmlformats.org/officeDocument/2006/relationships/slide" Target="slides/slide106.xml"/><Relationship Id="rId32" Type="http://schemas.openxmlformats.org/officeDocument/2006/relationships/slide" Target="slides/slide114.xml"/><Relationship Id="rId5" Type="http://schemas.openxmlformats.org/officeDocument/2006/relationships/slide" Target="slides/slide87.xml"/><Relationship Id="rId15" Type="http://schemas.openxmlformats.org/officeDocument/2006/relationships/slide" Target="slides/slide97.xml"/><Relationship Id="rId23" Type="http://schemas.openxmlformats.org/officeDocument/2006/relationships/slide" Target="slides/slide105.xml"/><Relationship Id="rId28" Type="http://schemas.openxmlformats.org/officeDocument/2006/relationships/slide" Target="slides/slide110.xml"/><Relationship Id="rId10" Type="http://schemas.openxmlformats.org/officeDocument/2006/relationships/slide" Target="slides/slide92.xml"/><Relationship Id="rId19" Type="http://schemas.openxmlformats.org/officeDocument/2006/relationships/slide" Target="slides/slide101.xml"/><Relationship Id="rId31" Type="http://schemas.openxmlformats.org/officeDocument/2006/relationships/slide" Target="slides/slide113.xml"/><Relationship Id="rId4" Type="http://schemas.openxmlformats.org/officeDocument/2006/relationships/slide" Target="slides/slide83.xml"/><Relationship Id="rId9" Type="http://schemas.openxmlformats.org/officeDocument/2006/relationships/slide" Target="slides/slide91.xml"/><Relationship Id="rId14" Type="http://schemas.openxmlformats.org/officeDocument/2006/relationships/slide" Target="slides/slide96.xml"/><Relationship Id="rId22" Type="http://schemas.openxmlformats.org/officeDocument/2006/relationships/slide" Target="slides/slide104.xml"/><Relationship Id="rId27" Type="http://schemas.openxmlformats.org/officeDocument/2006/relationships/slide" Target="slides/slide109.xml"/><Relationship Id="rId30" Type="http://schemas.openxmlformats.org/officeDocument/2006/relationships/slide" Target="slides/slide1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2A614C-58AD-4391-AEF9-AE95A853712A}" type="datetimeFigureOut">
              <a:rPr lang="ko-KR" altLang="en-US"/>
              <a:pPr>
                <a:defRPr/>
              </a:pPr>
              <a:t>2017-02-21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AE1056-41E7-405D-BE8F-DD4C5DA8A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20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13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0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4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09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0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84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38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17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59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344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2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63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113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50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9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3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874295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Description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9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2017-02-21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8433353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45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10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4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2017-02-21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51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0533659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1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69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84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Page ID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</a:rPr>
              <a:t>선덕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No.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schemeClr val="tx1"/>
                </a:solidFill>
              </a:rPr>
              <a:t>Description</a:t>
            </a: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schemeClr val="tx1"/>
                </a:solidFill>
              </a:rPr>
              <a:t>현업컴폼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2017-02-21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/>
              <a:t>2017-02-21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3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3788777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75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18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2017-02-21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193892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4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55" r:id="rId3"/>
    <p:sldLayoutId id="214748366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51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985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28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30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quation@g-trace.co.kr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quation@g-trace.co.k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mailto:equation@g-trace.co.k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equation@g-trace.co.kr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3" y="-477"/>
            <a:ext cx="9901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텍스트 개체 틀 8"/>
          <p:cNvSpPr txBox="1">
            <a:spLocks/>
          </p:cNvSpPr>
          <p:nvPr/>
        </p:nvSpPr>
        <p:spPr>
          <a:xfrm>
            <a:off x="0" y="5343525"/>
            <a:ext cx="9906000" cy="342900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</a:pP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시스템 구축 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7368"/>
              </p:ext>
            </p:extLst>
          </p:nvPr>
        </p:nvGraphicFramePr>
        <p:xfrm>
          <a:off x="2757488" y="5722271"/>
          <a:ext cx="4391025" cy="677619"/>
        </p:xfrm>
        <a:graphic>
          <a:graphicData uri="http://schemas.openxmlformats.org/drawingml/2006/table">
            <a:tbl>
              <a:tblPr/>
              <a:tblGrid>
                <a:gridCol w="594398"/>
                <a:gridCol w="1614967"/>
                <a:gridCol w="569990"/>
                <a:gridCol w="1611670"/>
              </a:tblGrid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2017.01.02</a:t>
                      </a:r>
                      <a:endParaRPr lang="ko-KR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지트레이스</a:t>
                      </a:r>
                      <a:endParaRPr lang="ko-KR" sz="9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검토일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  </a:t>
                      </a:r>
                      <a:r>
                        <a:rPr lang="en-US" altLang="ko-KR" sz="9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선덕 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   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위고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</a:t>
                      </a:r>
                      <a:r>
                        <a:rPr lang="en-US" sz="900" kern="1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423"/>
          <p:cNvSpPr txBox="1">
            <a:spLocks noChangeArrowheads="1"/>
          </p:cNvSpPr>
          <p:nvPr/>
        </p:nvSpPr>
        <p:spPr bwMode="auto">
          <a:xfrm>
            <a:off x="3024151" y="3286126"/>
            <a:ext cx="675640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ko-KR" sz="2800" dirty="0" err="1" smtClean="0">
                <a:latin typeface="YouandiModern HeadBold" pitchFamily="18" charset="-127"/>
                <a:ea typeface="YouandiModern HeadBold" pitchFamily="18" charset="-127"/>
              </a:rPr>
              <a:t>Ver</a:t>
            </a: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 0.1</a:t>
            </a:r>
            <a:r>
              <a:rPr lang="en-US" altLang="ko-KR" sz="2800" b="1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ko-KR" altLang="en-US" sz="2800" b="1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6" name="Text Box 426"/>
          <p:cNvSpPr txBox="1">
            <a:spLocks noChangeArrowheads="1"/>
          </p:cNvSpPr>
          <p:nvPr/>
        </p:nvSpPr>
        <p:spPr bwMode="auto">
          <a:xfrm>
            <a:off x="1620042" y="1444631"/>
            <a:ext cx="6665913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세차 관리 시스템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Admin site</a:t>
            </a:r>
            <a:r>
              <a:rPr lang="ko-KR" altLang="en-US" sz="280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89293">
            <a:off x="7890224" y="47902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CONFIDENTIAL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422"/>
          <p:cNvSpPr>
            <a:spLocks noChangeShapeType="1"/>
          </p:cNvSpPr>
          <p:nvPr/>
        </p:nvSpPr>
        <p:spPr bwMode="auto">
          <a:xfrm>
            <a:off x="698962" y="2964226"/>
            <a:ext cx="90471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90593" y="605671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2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endParaRPr kumimoji="0"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45731"/>
              </p:ext>
            </p:extLst>
          </p:nvPr>
        </p:nvGraphicFramePr>
        <p:xfrm>
          <a:off x="2801677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758662" y="1409371"/>
            <a:ext cx="521366" cy="12872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83230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2352900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79439"/>
              </p:ext>
            </p:extLst>
          </p:nvPr>
        </p:nvGraphicFramePr>
        <p:xfrm>
          <a:off x="4083502" y="2313668"/>
          <a:ext cx="115508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4401319" y="2052028"/>
            <a:ext cx="521366" cy="191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80788"/>
              </p:ext>
            </p:extLst>
          </p:nvPr>
        </p:nvGraphicFramePr>
        <p:xfrm>
          <a:off x="5382089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050613" y="1404649"/>
            <a:ext cx="521366" cy="12966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297549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273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HCS-Mobile-01-1118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</a:t>
            </a:r>
            <a:r>
              <a:rPr lang="ko-KR" altLang="en-US" sz="900" dirty="0" smtClean="0"/>
              <a:t> 화면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팝</a:t>
            </a:r>
            <a:r>
              <a:rPr lang="ko-KR" altLang="en-US" sz="900" dirty="0" smtClean="0"/>
              <a:t>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표시</a:t>
            </a:r>
            <a:r>
              <a:rPr lang="en-US" altLang="ko-KR" sz="900" dirty="0" smtClean="0"/>
              <a:t>)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86754" y="692696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990199" y="193667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3816709" y="97327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모바일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로그인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815860" y="1664333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회원 가입 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APP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최초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로그인인지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3814886" y="241925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28" name="TextBox 227"/>
          <p:cNvSpPr txBox="1"/>
          <p:nvPr/>
        </p:nvSpPr>
        <p:spPr bwMode="auto">
          <a:xfrm>
            <a:off x="5454551" y="2658726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팝업</a:t>
            </a:r>
          </a:p>
        </p:txBody>
      </p:sp>
      <p:cxnSp>
        <p:nvCxnSpPr>
          <p:cNvPr id="233" name="직선 화살표 연결선 232"/>
          <p:cNvCxnSpPr>
            <a:stCxn id="218" idx="2"/>
            <a:endCxn id="219" idx="0"/>
          </p:cNvCxnSpPr>
          <p:nvPr/>
        </p:nvCxnSpPr>
        <p:spPr bwMode="auto">
          <a:xfrm flipH="1">
            <a:off x="4471468" y="1469118"/>
            <a:ext cx="849" cy="19521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4" name="직선 화살표 연결선 233"/>
          <p:cNvCxnSpPr>
            <a:stCxn id="219" idx="2"/>
            <a:endCxn id="220" idx="0"/>
          </p:cNvCxnSpPr>
          <p:nvPr/>
        </p:nvCxnSpPr>
        <p:spPr bwMode="auto">
          <a:xfrm flipH="1">
            <a:off x="4470494" y="2160179"/>
            <a:ext cx="974" cy="25907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5" name="꺾인 연결선 234"/>
          <p:cNvCxnSpPr>
            <a:stCxn id="220" idx="3"/>
          </p:cNvCxnSpPr>
          <p:nvPr/>
        </p:nvCxnSpPr>
        <p:spPr bwMode="auto">
          <a:xfrm flipV="1">
            <a:off x="5126101" y="1859865"/>
            <a:ext cx="327794" cy="80731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6" name="꺾인 연결선 235"/>
          <p:cNvCxnSpPr>
            <a:endCxn id="205" idx="3"/>
          </p:cNvCxnSpPr>
          <p:nvPr/>
        </p:nvCxnSpPr>
        <p:spPr bwMode="auto">
          <a:xfrm rot="5400000">
            <a:off x="4818667" y="1435917"/>
            <a:ext cx="956243" cy="317016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37" name="그룹 236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38" name="그룹 23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48" name="그룹 24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55" name="타원 25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57" name="직사각형 256"/>
          <p:cNvSpPr/>
          <p:nvPr/>
        </p:nvSpPr>
        <p:spPr>
          <a:xfrm>
            <a:off x="1042126" y="190202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 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타원 257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64" name="타원 26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67" name="그룹 26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68" name="타원 26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5" name="타원 274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 bwMode="auto">
          <a:xfrm>
            <a:off x="3815860" y="723521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279" name="타원 278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305" name="그룹 304"/>
          <p:cNvGrpSpPr/>
          <p:nvPr/>
        </p:nvGrpSpPr>
        <p:grpSpPr>
          <a:xfrm>
            <a:off x="4012871" y="4439849"/>
            <a:ext cx="1814488" cy="1077383"/>
            <a:chOff x="7905328" y="2238308"/>
            <a:chExt cx="1814488" cy="1077383"/>
          </a:xfrm>
        </p:grpSpPr>
        <p:sp>
          <p:nvSpPr>
            <p:cNvPr id="306" name="직사각형 3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등록을 취소하시겠습니까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나중에 회원정보수정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메뉴에서도 등록이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8939655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1" name="모서리가 둥근 직사각형 310"/>
          <p:cNvSpPr/>
          <p:nvPr/>
        </p:nvSpPr>
        <p:spPr>
          <a:xfrm>
            <a:off x="4354060" y="5266723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3944888" y="4581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4232936" y="5123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920115" y="513603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5468665" y="1015526"/>
            <a:ext cx="1814488" cy="1539049"/>
            <a:chOff x="7905328" y="2238308"/>
            <a:chExt cx="1814488" cy="1539049"/>
          </a:xfrm>
        </p:grpSpPr>
        <p:sp>
          <p:nvSpPr>
            <p:cNvPr id="313" name="직사각형 3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7905328" y="2490933"/>
              <a:ext cx="1800200" cy="12864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 bwMode="auto">
            <a:xfrm>
              <a:off x="7924775" y="2242483"/>
              <a:ext cx="1103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패턴 등록 안내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6" name="TextBox 315"/>
            <p:cNvSpPr txBox="1"/>
            <p:nvPr/>
          </p:nvSpPr>
          <p:spPr bwMode="auto">
            <a:xfrm>
              <a:off x="7919616" y="2557866"/>
              <a:ext cx="180020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로그인으로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간편하게 로그인 하세요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입력없이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패턴만으로 로그인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회원정보수정 메뉴에서도 등록 및 변경이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확인을 선택하시면 패턴 등록을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등록하실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9045099" y="35727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5843455" y="2350014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5343320" y="97131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5684590" y="223904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6647934" y="225174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7732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왼쪽 화살표 8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91" name="타원 90"/>
          <p:cNvSpPr/>
          <p:nvPr/>
        </p:nvSpPr>
        <p:spPr>
          <a:xfrm>
            <a:off x="200472" y="1340768"/>
            <a:ext cx="180019" cy="169608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3910" y="77761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HCS-Mobile-01-1119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앱화면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완료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r>
              <a:rPr lang="en-US" altLang="ko-KR" sz="900" dirty="0" smtClean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화면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패턴 입력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4736992" y="217379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2" name="타원 251"/>
          <p:cNvSpPr/>
          <p:nvPr/>
        </p:nvSpPr>
        <p:spPr>
          <a:xfrm>
            <a:off x="990199" y="194891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54" name="그룹 25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1" name="타원 26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1" name="타원 27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7" name="타원 26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4" name="타원 273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78" name="타원 277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2" name="타원 281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89" name="타원 288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" name="직선 연결선 293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모서리가 둥근 직사각형 294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97" name="그룹 296"/>
          <p:cNvGrpSpPr/>
          <p:nvPr/>
        </p:nvGrpSpPr>
        <p:grpSpPr>
          <a:xfrm>
            <a:off x="4907207" y="2241624"/>
            <a:ext cx="1814488" cy="1077383"/>
            <a:chOff x="7905328" y="2238308"/>
            <a:chExt cx="1814488" cy="1077383"/>
          </a:xfrm>
        </p:grpSpPr>
        <p:sp>
          <p:nvSpPr>
            <p:cNvPr id="298" name="직사각형 297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1" name="TextBox 300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등록이 완료되었습니다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다음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로그인부터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패턴으로 로그인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599193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64568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186755" y="1365782"/>
            <a:ext cx="172592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068" y="78824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직사각형 352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HCS-Mobile-01-1120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 타이들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확인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버튼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버튼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확인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안내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정보수정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9632" y="3664181"/>
            <a:ext cx="1697479" cy="1060963"/>
            <a:chOff x="4481963" y="2610453"/>
            <a:chExt cx="2395404" cy="1335630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404" cy="1335630"/>
              <a:chOff x="4480630" y="2704635"/>
              <a:chExt cx="2395404" cy="133563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404" cy="1335630"/>
                <a:chOff x="2717767" y="2577548"/>
                <a:chExt cx="2395404" cy="1335630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17767" y="2947551"/>
                  <a:ext cx="2395404" cy="96562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2730065" y="3021781"/>
                  <a:ext cx="2383085" cy="581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등록을 취소하시겠습니까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등록은 나중에 다시 등록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가능합니다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1" y="37510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665254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42" name="타원 241"/>
          <p:cNvSpPr/>
          <p:nvPr/>
        </p:nvSpPr>
        <p:spPr>
          <a:xfrm>
            <a:off x="1064584" y="191684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881886" y="965661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51" name="TextBox 250"/>
          <p:cNvSpPr txBox="1"/>
          <p:nvPr/>
        </p:nvSpPr>
        <p:spPr bwMode="auto">
          <a:xfrm>
            <a:off x="5761698" y="683504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</a:t>
            </a:r>
            <a:r>
              <a:rPr lang="ko-KR" altLang="en-US" sz="800" b="1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알럿</a:t>
            </a:r>
            <a:endParaRPr lang="ko-KR" altLang="en-US" sz="800" b="1" dirty="0" smtClean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6" name="꺾인 연결선 255"/>
          <p:cNvCxnSpPr>
            <a:stCxn id="243" idx="3"/>
          </p:cNvCxnSpPr>
          <p:nvPr/>
        </p:nvCxnSpPr>
        <p:spPr bwMode="auto">
          <a:xfrm>
            <a:off x="5193101" y="1213584"/>
            <a:ext cx="584339" cy="4004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58" name="그룹 257"/>
          <p:cNvGrpSpPr/>
          <p:nvPr/>
        </p:nvGrpSpPr>
        <p:grpSpPr>
          <a:xfrm>
            <a:off x="645124" y="3501000"/>
            <a:ext cx="2651692" cy="612000"/>
            <a:chOff x="461908" y="2393841"/>
            <a:chExt cx="2651692" cy="612000"/>
          </a:xfrm>
        </p:grpSpPr>
        <p:grpSp>
          <p:nvGrpSpPr>
            <p:cNvPr id="259" name="그룹 25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8" name="그룹 267"/>
          <p:cNvGrpSpPr/>
          <p:nvPr/>
        </p:nvGrpSpPr>
        <p:grpSpPr>
          <a:xfrm>
            <a:off x="645124" y="4545192"/>
            <a:ext cx="2651692" cy="612000"/>
            <a:chOff x="461908" y="2393841"/>
            <a:chExt cx="2651692" cy="61200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6" name="타원 27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72" name="타원 27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8" name="직사각형 277"/>
          <p:cNvSpPr/>
          <p:nvPr/>
        </p:nvSpPr>
        <p:spPr>
          <a:xfrm>
            <a:off x="1145901" y="1902024"/>
            <a:ext cx="17908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666024" y="2392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84" name="그룹 283"/>
          <p:cNvGrpSpPr/>
          <p:nvPr/>
        </p:nvGrpSpPr>
        <p:grpSpPr>
          <a:xfrm>
            <a:off x="645124" y="2456960"/>
            <a:ext cx="2651692" cy="612000"/>
            <a:chOff x="481089" y="2393841"/>
            <a:chExt cx="2651692" cy="612000"/>
          </a:xfrm>
        </p:grpSpPr>
        <p:sp>
          <p:nvSpPr>
            <p:cNvPr id="285" name="타원 284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9" name="타원 288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96" name="타원 295"/>
          <p:cNvSpPr/>
          <p:nvPr/>
        </p:nvSpPr>
        <p:spPr>
          <a:xfrm>
            <a:off x="666024" y="34290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825381" y="723430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300" name="타원 299"/>
          <p:cNvSpPr/>
          <p:nvPr/>
        </p:nvSpPr>
        <p:spPr>
          <a:xfrm>
            <a:off x="1411873" y="2536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776552" y="83671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4630720" y="2031502"/>
            <a:ext cx="738729" cy="721477"/>
          </a:xfrm>
          <a:prstGeom prst="ellipse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기존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삭제</a:t>
            </a:r>
          </a:p>
        </p:txBody>
      </p:sp>
      <p:cxnSp>
        <p:nvCxnSpPr>
          <p:cNvPr id="338" name="직선 화살표 연결선 337"/>
          <p:cNvCxnSpPr>
            <a:stCxn id="324" idx="2"/>
          </p:cNvCxnSpPr>
          <p:nvPr/>
        </p:nvCxnSpPr>
        <p:spPr bwMode="auto">
          <a:xfrm flipH="1" flipV="1">
            <a:off x="3728864" y="2384928"/>
            <a:ext cx="901856" cy="73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9" name="꺾인 연결선 348"/>
          <p:cNvCxnSpPr>
            <a:endCxn id="363" idx="1"/>
          </p:cNvCxnSpPr>
          <p:nvPr/>
        </p:nvCxnSpPr>
        <p:spPr bwMode="auto">
          <a:xfrm rot="5400000" flipH="1" flipV="1">
            <a:off x="2901677" y="4844417"/>
            <a:ext cx="150298" cy="2250968"/>
          </a:xfrm>
          <a:prstGeom prst="bentConnector4">
            <a:avLst>
              <a:gd name="adj1" fmla="val -114073"/>
              <a:gd name="adj2" fmla="val 6776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73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타원 312"/>
          <p:cNvSpPr/>
          <p:nvPr/>
        </p:nvSpPr>
        <p:spPr>
          <a:xfrm>
            <a:off x="4004886" y="357428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4413826" y="44021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4918920" y="438856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5" name="직선 연결선 35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4102310" y="5191896"/>
            <a:ext cx="1697464" cy="1111798"/>
            <a:chOff x="4481963" y="2610453"/>
            <a:chExt cx="2395383" cy="1399625"/>
          </a:xfrm>
        </p:grpSpPr>
        <p:grpSp>
          <p:nvGrpSpPr>
            <p:cNvPr id="357" name="그룹 356"/>
            <p:cNvGrpSpPr/>
            <p:nvPr/>
          </p:nvGrpSpPr>
          <p:grpSpPr>
            <a:xfrm>
              <a:off x="4481963" y="2610453"/>
              <a:ext cx="2395383" cy="1399625"/>
              <a:chOff x="4480630" y="2704635"/>
              <a:chExt cx="2395383" cy="1399625"/>
            </a:xfrm>
          </p:grpSpPr>
          <p:grpSp>
            <p:nvGrpSpPr>
              <p:cNvPr id="359" name="그룹 358"/>
              <p:cNvGrpSpPr/>
              <p:nvPr/>
            </p:nvGrpSpPr>
            <p:grpSpPr>
              <a:xfrm>
                <a:off x="4480630" y="2704635"/>
                <a:ext cx="2395383" cy="1399625"/>
                <a:chOff x="2717767" y="2577548"/>
                <a:chExt cx="2395383" cy="1399625"/>
              </a:xfrm>
            </p:grpSpPr>
            <p:sp>
              <p:nvSpPr>
                <p:cNvPr id="361" name="TextBox 360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2" name="직사각형 361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2717767" y="2947550"/>
                  <a:ext cx="2395382" cy="10296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사용을 중지하시겠습니까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아이디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비밀번호를 이용한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로그인을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그대로 사용하실 수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있습니다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360" name="모서리가 둥근 직사각형 359"/>
              <p:cNvSpPr/>
              <p:nvPr/>
            </p:nvSpPr>
            <p:spPr>
              <a:xfrm>
                <a:off x="5763372" y="3840016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58" name="모서리가 둥근 직사각형 357"/>
            <p:cNvSpPr/>
            <p:nvPr/>
          </p:nvSpPr>
          <p:spPr>
            <a:xfrm>
              <a:off x="5064571" y="37583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337" name="타원 336"/>
          <p:cNvSpPr/>
          <p:nvPr/>
        </p:nvSpPr>
        <p:spPr>
          <a:xfrm>
            <a:off x="4030310" y="510176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68" name="그룹 367"/>
          <p:cNvGrpSpPr/>
          <p:nvPr/>
        </p:nvGrpSpPr>
        <p:grpSpPr>
          <a:xfrm>
            <a:off x="5900782" y="5191896"/>
            <a:ext cx="1697464" cy="1111798"/>
            <a:chOff x="4480630" y="2704635"/>
            <a:chExt cx="2395383" cy="1399625"/>
          </a:xfrm>
        </p:grpSpPr>
        <p:grpSp>
          <p:nvGrpSpPr>
            <p:cNvPr id="370" name="그룹 369"/>
            <p:cNvGrpSpPr/>
            <p:nvPr/>
          </p:nvGrpSpPr>
          <p:grpSpPr>
            <a:xfrm>
              <a:off x="4480630" y="2704635"/>
              <a:ext cx="2395383" cy="1399625"/>
              <a:chOff x="2717767" y="2577548"/>
              <a:chExt cx="2395383" cy="1399625"/>
            </a:xfrm>
          </p:grpSpPr>
          <p:sp>
            <p:nvSpPr>
              <p:cNvPr id="372" name="TextBox 3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2717767" y="2577548"/>
                <a:ext cx="2395383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2717767" y="2947550"/>
                <a:ext cx="2395382" cy="102962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 bwMode="auto">
              <a:xfrm>
                <a:off x="2724509" y="2585036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 bwMode="auto">
              <a:xfrm>
                <a:off x="2730065" y="3021781"/>
                <a:ext cx="2383085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사용이 중지되었습니다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아이디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비밀번호를 이용해 로그인 가능합니다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1" name="모서리가 둥근 직사각형 370"/>
            <p:cNvSpPr/>
            <p:nvPr/>
          </p:nvSpPr>
          <p:spPr>
            <a:xfrm>
              <a:off x="5372062" y="3814909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348" name="타원 347"/>
          <p:cNvSpPr/>
          <p:nvPr/>
        </p:nvSpPr>
        <p:spPr>
          <a:xfrm>
            <a:off x="5817112" y="50852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78" name="그룹 377"/>
          <p:cNvGrpSpPr/>
          <p:nvPr/>
        </p:nvGrpSpPr>
        <p:grpSpPr>
          <a:xfrm>
            <a:off x="5777440" y="942085"/>
            <a:ext cx="1697479" cy="1190771"/>
            <a:chOff x="4481963" y="2610453"/>
            <a:chExt cx="2395404" cy="1499044"/>
          </a:xfrm>
        </p:grpSpPr>
        <p:grpSp>
          <p:nvGrpSpPr>
            <p:cNvPr id="379" name="그룹 378"/>
            <p:cNvGrpSpPr/>
            <p:nvPr/>
          </p:nvGrpSpPr>
          <p:grpSpPr>
            <a:xfrm>
              <a:off x="4481963" y="2610453"/>
              <a:ext cx="2395404" cy="1499044"/>
              <a:chOff x="4480630" y="2704635"/>
              <a:chExt cx="2395404" cy="149904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4480630" y="2704635"/>
                <a:ext cx="2395404" cy="1499044"/>
                <a:chOff x="2717767" y="2577548"/>
                <a:chExt cx="2395404" cy="1499044"/>
              </a:xfrm>
            </p:grpSpPr>
            <p:sp>
              <p:nvSpPr>
                <p:cNvPr id="383" name="TextBox 382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2717767" y="2922032"/>
                  <a:ext cx="2395404" cy="115456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패턴이 존재합니다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패턴을 폐기하고 새로운 패턴으로 등록하시겠습니까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82" name="모서리가 둥근 직사각형 381"/>
              <p:cNvSpPr/>
              <p:nvPr/>
            </p:nvSpPr>
            <p:spPr>
              <a:xfrm>
                <a:off x="5746264" y="39249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80" name="모서리가 둥근 직사각형 379"/>
            <p:cNvSpPr/>
            <p:nvPr/>
          </p:nvSpPr>
          <p:spPr>
            <a:xfrm>
              <a:off x="5037688" y="3829753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50" name="타원 249"/>
          <p:cNvSpPr/>
          <p:nvPr/>
        </p:nvSpPr>
        <p:spPr>
          <a:xfrm>
            <a:off x="5714155" y="87603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6050917" y="184528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6560757" y="180773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rot="10800000" flipV="1">
            <a:off x="5369449" y="2056672"/>
            <a:ext cx="1502898" cy="328256"/>
          </a:xfrm>
          <a:prstGeom prst="bentConnector3">
            <a:avLst>
              <a:gd name="adj1" fmla="val 56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9" name="모서리가 둥근 직사각형 388"/>
          <p:cNvSpPr/>
          <p:nvPr/>
        </p:nvSpPr>
        <p:spPr>
          <a:xfrm>
            <a:off x="2381946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83" name="타원 282"/>
          <p:cNvSpPr/>
          <p:nvPr/>
        </p:nvSpPr>
        <p:spPr>
          <a:xfrm>
            <a:off x="2329246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0" name="모서리가 둥근 직사각형 389"/>
          <p:cNvSpPr/>
          <p:nvPr/>
        </p:nvSpPr>
        <p:spPr>
          <a:xfrm>
            <a:off x="643186" y="5752306"/>
            <a:ext cx="772975" cy="34148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82" name="타원 281"/>
          <p:cNvSpPr/>
          <p:nvPr/>
        </p:nvSpPr>
        <p:spPr>
          <a:xfrm>
            <a:off x="550097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1464789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사용중지</a:t>
            </a:r>
          </a:p>
        </p:txBody>
      </p:sp>
      <p:sp>
        <p:nvSpPr>
          <p:cNvPr id="326" name="타원 325"/>
          <p:cNvSpPr/>
          <p:nvPr/>
        </p:nvSpPr>
        <p:spPr>
          <a:xfrm>
            <a:off x="1496632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왼쪽 화살표 11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121" name="타원 120"/>
          <p:cNvSpPr/>
          <p:nvPr/>
        </p:nvSpPr>
        <p:spPr>
          <a:xfrm>
            <a:off x="179344" y="1317506"/>
            <a:ext cx="180001" cy="183883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61485" y="8040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HCS-Mobile-01-1121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053376" y="4056109"/>
            <a:ext cx="1557219" cy="1094573"/>
            <a:chOff x="4480630" y="2704635"/>
            <a:chExt cx="2410123" cy="13779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480630" y="2704635"/>
              <a:ext cx="2410123" cy="1377941"/>
              <a:chOff x="2717767" y="2577548"/>
              <a:chExt cx="2410123" cy="1377941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17767" y="2577548"/>
                <a:ext cx="2395383" cy="4410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30063" y="2947551"/>
                <a:ext cx="2397827" cy="10079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2827702" y="2597027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 bwMode="auto">
              <a:xfrm>
                <a:off x="2745598" y="3018637"/>
                <a:ext cx="2345197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등록이 완료되었습니다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패턴으로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로그인하실 수 있습니다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427197" y="3778949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96" name="타원 195"/>
          <p:cNvSpPr/>
          <p:nvPr/>
        </p:nvSpPr>
        <p:spPr>
          <a:xfrm>
            <a:off x="665396" y="19020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632520" y="3501144"/>
            <a:ext cx="2651692" cy="612000"/>
            <a:chOff x="461908" y="2393841"/>
            <a:chExt cx="2651692" cy="61200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1" name="타원 20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632520" y="4545192"/>
            <a:ext cx="2651692" cy="612000"/>
            <a:chOff x="461908" y="2393841"/>
            <a:chExt cx="2651692" cy="61200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5" name="타원 21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7" name="직사각형 216"/>
          <p:cNvSpPr/>
          <p:nvPr/>
        </p:nvSpPr>
        <p:spPr>
          <a:xfrm>
            <a:off x="789070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653420" y="2356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32520" y="2421024"/>
            <a:ext cx="2651692" cy="612000"/>
            <a:chOff x="481089" y="2393841"/>
            <a:chExt cx="2651692" cy="612000"/>
          </a:xfrm>
        </p:grpSpPr>
        <p:sp>
          <p:nvSpPr>
            <p:cNvPr id="224" name="타원 22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8" name="타원 22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5" name="타원 234"/>
          <p:cNvSpPr/>
          <p:nvPr/>
        </p:nvSpPr>
        <p:spPr>
          <a:xfrm>
            <a:off x="653420" y="3429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399269" y="2500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3961718" y="398411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flipV="1">
            <a:off x="3132781" y="5192322"/>
            <a:ext cx="1412116" cy="73514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9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패턴등록 팝업 타이틀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안내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연결선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연결되지 않은 점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화면에 표시된 패턴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확인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완료 안내 팝업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최초 입력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32520" y="9198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68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타원 265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왼쪽 화살표 82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85" name="타원 84"/>
          <p:cNvSpPr/>
          <p:nvPr/>
        </p:nvSpPr>
        <p:spPr>
          <a:xfrm>
            <a:off x="186754" y="1369724"/>
            <a:ext cx="161159" cy="133265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0579" y="78407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3316" y="331259"/>
            <a:ext cx="302453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배차일보 목</a:t>
            </a:r>
            <a:r>
              <a:rPr lang="ko-KR" altLang="en-US" dirty="0"/>
              <a:t>록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</a:t>
            </a:r>
            <a:r>
              <a:rPr lang="en-US" altLang="ko-KR" smtClean="0"/>
              <a:t>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 일보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배차일보</a:t>
            </a:r>
            <a:r>
              <a:rPr lang="en-US" altLang="ko-KR" sz="900" dirty="0"/>
              <a:t> </a:t>
            </a:r>
            <a:r>
              <a:rPr lang="ko-KR" altLang="en-US" sz="900" dirty="0"/>
              <a:t>클릭하여 배차일보를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</p:txBody>
      </p:sp>
      <p:grpSp>
        <p:nvGrpSpPr>
          <p:cNvPr id="55" name="그룹 54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56" name="그룹 55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왼쪽 화살표 7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타원 81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52941" y="3035052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56838" y="1948403"/>
            <a:ext cx="1926516" cy="289849"/>
            <a:chOff x="5236340" y="1061547"/>
            <a:chExt cx="1933721" cy="289849"/>
          </a:xfrm>
        </p:grpSpPr>
        <p:sp>
          <p:nvSpPr>
            <p:cNvPr id="95" name="직사각형 94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 rot="5400000">
              <a:off x="688702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75741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72480" y="220488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5034"/>
              </p:ext>
            </p:extLst>
          </p:nvPr>
        </p:nvGraphicFramePr>
        <p:xfrm>
          <a:off x="40889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 rot="10800000">
            <a:off x="6978551" y="233451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6978551" y="3224009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1423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01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69692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0900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HCS-Mobile-02-1102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상세화면으로 이동한다</a:t>
            </a:r>
            <a:r>
              <a:rPr lang="en-US" altLang="ko-KR" sz="900" dirty="0"/>
              <a:t>. </a:t>
            </a:r>
            <a:r>
              <a:rPr lang="ko-KR" altLang="en-US" sz="900" dirty="0"/>
              <a:t>상세화면에서 상세한 배차정보를 확인할 수 있다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96227"/>
              </p:ext>
            </p:extLst>
          </p:nvPr>
        </p:nvGraphicFramePr>
        <p:xfrm>
          <a:off x="4631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28" name="그룹 2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왼쪽 화살표 3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77199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180771" y="5453732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0395" y="836711"/>
            <a:ext cx="3450259" cy="5588677"/>
            <a:chOff x="4008312" y="836712"/>
            <a:chExt cx="3450259" cy="5588677"/>
          </a:xfrm>
        </p:grpSpPr>
        <p:grpSp>
          <p:nvGrpSpPr>
            <p:cNvPr id="39" name="그룹 38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왼쪽 화살표 5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427088" y="1976139"/>
            <a:ext cx="3204368" cy="895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193976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241032" y="574778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5059313" y="560308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47476" y="1914882"/>
            <a:ext cx="3204368" cy="3492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 rot="10800000">
            <a:off x="3352751" y="231693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 rot="10800000">
            <a:off x="3352751" y="322400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165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 rot="10800000">
            <a:off x="33543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10800000">
            <a:off x="33434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6314"/>
              </p:ext>
            </p:extLst>
          </p:nvPr>
        </p:nvGraphicFramePr>
        <p:xfrm>
          <a:off x="7907548" y="2096841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8792402" y="248053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792402" y="2871625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82124" y="326560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978313" y="4328810"/>
            <a:ext cx="1547696" cy="972399"/>
            <a:chOff x="4481963" y="2610453"/>
            <a:chExt cx="2395383" cy="1224139"/>
          </a:xfrm>
        </p:grpSpPr>
        <p:grpSp>
          <p:nvGrpSpPr>
            <p:cNvPr id="85" name="그룹 84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출발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출발보고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8" name="모서리가 둥근 직사각형 87"/>
              <p:cNvSpPr/>
              <p:nvPr/>
            </p:nvSpPr>
            <p:spPr>
              <a:xfrm>
                <a:off x="5705940" y="3656823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5037688" y="35640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47805" y="92913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HCS-Mobile-02-1103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완료 후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팝업을 띄워준다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890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78" name="그룹 7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왼쪽 화살표 9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4180771" y="5479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41032" y="5773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5059313" y="562861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47476" y="1914881"/>
            <a:ext cx="3204368" cy="3530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왼쪽 화살표 11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TextBox 113"/>
          <p:cNvSpPr txBox="1"/>
          <p:nvPr/>
        </p:nvSpPr>
        <p:spPr>
          <a:xfrm>
            <a:off x="521063" y="5474940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851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581324" y="5768417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</a:t>
            </a:r>
            <a:r>
              <a:rPr lang="ko-KR" altLang="en-US" sz="800" dirty="0">
                <a:solidFill>
                  <a:schemeClr val="bg1"/>
                </a:solidFill>
              </a:rPr>
              <a:t>착</a:t>
            </a:r>
            <a:r>
              <a:rPr lang="ko-KR" altLang="en-US" sz="800" dirty="0" smtClean="0">
                <a:solidFill>
                  <a:schemeClr val="bg1"/>
                </a:solidFill>
              </a:rPr>
              <a:t>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>
            <a:spLocks noChangeAspect="1"/>
          </p:cNvSpPr>
          <p:nvPr/>
        </p:nvSpPr>
        <p:spPr>
          <a:xfrm>
            <a:off x="1399605" y="562371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87768" y="1914882"/>
            <a:ext cx="3204368" cy="353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68825" y="329601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7837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43443"/>
              </p:ext>
            </p:extLst>
          </p:nvPr>
        </p:nvGraphicFramePr>
        <p:xfrm>
          <a:off x="7907548" y="1844824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운송중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8792402" y="22302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2402" y="262135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79702" y="301350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롹인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978313" y="4112786"/>
            <a:ext cx="1547696" cy="972399"/>
            <a:chOff x="4481963" y="2610453"/>
            <a:chExt cx="2395383" cy="1224139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137" name="TextBox 136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도착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도착보고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136" name="모서리가 둥근 직사각형 135"/>
              <p:cNvSpPr/>
              <p:nvPr/>
            </p:nvSpPr>
            <p:spPr>
              <a:xfrm>
                <a:off x="5816487" y="3672811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134" name="모서리가 둥근 직사각형 133"/>
            <p:cNvSpPr/>
            <p:nvPr/>
          </p:nvSpPr>
          <p:spPr>
            <a:xfrm>
              <a:off x="5150036" y="356264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56338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HCS-Mobile-02-1104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세부항목을 팝업으로 표출한다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30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>
            <a:spLocks noChangeAspect="1"/>
          </p:cNvSpPr>
          <p:nvPr/>
        </p:nvSpPr>
        <p:spPr>
          <a:xfrm>
            <a:off x="1208584" y="31138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7768" y="1914882"/>
            <a:ext cx="3204368" cy="3457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33352" y="3236708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27910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4008312" y="849420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430888" y="2415681"/>
            <a:ext cx="2380067" cy="2293524"/>
            <a:chOff x="4443808" y="2735081"/>
            <a:chExt cx="2380067" cy="2293524"/>
          </a:xfrm>
        </p:grpSpPr>
        <p:grpSp>
          <p:nvGrpSpPr>
            <p:cNvPr id="145" name="그룹 144"/>
            <p:cNvGrpSpPr/>
            <p:nvPr/>
          </p:nvGrpSpPr>
          <p:grpSpPr>
            <a:xfrm>
              <a:off x="4443808" y="2735081"/>
              <a:ext cx="2380067" cy="2293524"/>
              <a:chOff x="2680945" y="2607994"/>
              <a:chExt cx="2380067" cy="2293524"/>
            </a:xfrm>
          </p:grpSpPr>
          <p:sp>
            <p:nvSpPr>
              <p:cNvPr id="147" name="TextBox 146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84748" y="3112048"/>
                <a:ext cx="2376264" cy="178947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 bwMode="auto">
              <a:xfrm>
                <a:off x="3692238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6" name="모서리가 둥근 직사각형 145"/>
            <p:cNvSpPr/>
            <p:nvPr/>
          </p:nvSpPr>
          <p:spPr>
            <a:xfrm>
              <a:off x="5357574" y="479062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0"/>
              </p:ext>
            </p:extLst>
          </p:nvPr>
        </p:nvGraphicFramePr>
        <p:xfrm>
          <a:off x="4610249" y="3113899"/>
          <a:ext cx="2081099" cy="1243776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세탁기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냉장고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0533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HCS-Mobile-02-1105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화면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전자문서 연동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4693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78984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타원 80"/>
          <p:cNvSpPr>
            <a:spLocks noChangeAspect="1"/>
          </p:cNvSpPr>
          <p:nvPr/>
        </p:nvSpPr>
        <p:spPr>
          <a:xfrm>
            <a:off x="1473324" y="5680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028377" y="847147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3" y="1484784"/>
            <a:ext cx="2927076" cy="415079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5834104" y="519442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315" y="519442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23851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운송현</a:t>
            </a:r>
            <a:r>
              <a:rPr lang="ko-KR" altLang="en-US" dirty="0"/>
              <a:t>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배송일보  메뉴 </a:t>
            </a:r>
            <a:r>
              <a:rPr lang="ko-KR" altLang="en-US" sz="900" dirty="0" err="1"/>
              <a:t>클리시</a:t>
            </a:r>
            <a:r>
              <a:rPr lang="ko-KR" altLang="en-US" sz="900" dirty="0"/>
              <a:t> 운송현황을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배차일시를</a:t>
            </a:r>
            <a:r>
              <a:rPr lang="ko-KR" altLang="en-US" sz="900" dirty="0"/>
              <a:t> 입력하고 조회 버튼을 클릭하여 운송현황을 조회한다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 smtClean="0"/>
              <a:t>.</a:t>
            </a: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 </a:t>
            </a:r>
            <a:r>
              <a:rPr lang="ko-KR" altLang="en-US" sz="900" dirty="0"/>
              <a:t>상태 </a:t>
            </a:r>
            <a:r>
              <a:rPr lang="en-US" altLang="ko-KR" sz="900" dirty="0"/>
              <a:t>: </a:t>
            </a:r>
            <a:r>
              <a:rPr lang="ko-KR" altLang="en-US" sz="900" dirty="0"/>
              <a:t>완료</a:t>
            </a:r>
            <a:r>
              <a:rPr lang="en-US" altLang="ko-KR" sz="900" dirty="0"/>
              <a:t>, </a:t>
            </a:r>
            <a:r>
              <a:rPr lang="ko-KR" altLang="en-US" sz="900" dirty="0"/>
              <a:t>도착 만 </a:t>
            </a:r>
            <a:r>
              <a:rPr lang="ko-KR" altLang="en-US" sz="900" dirty="0" err="1"/>
              <a:t>리스트업된다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/>
              <a:t>진행중인 </a:t>
            </a:r>
            <a:r>
              <a:rPr lang="ko-KR" altLang="en-US" sz="900" dirty="0" err="1"/>
              <a:t>배차건은</a:t>
            </a:r>
            <a:r>
              <a:rPr lang="ko-KR" altLang="en-US" sz="900" dirty="0"/>
              <a:t> 배차일보에서 확인할 수 있다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8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운송현황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773669" y="1931690"/>
            <a:ext cx="2016224" cy="22470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Text Box"/>
          <p:cNvSpPr>
            <a:spLocks/>
          </p:cNvSpPr>
          <p:nvPr/>
        </p:nvSpPr>
        <p:spPr bwMode="auto">
          <a:xfrm>
            <a:off x="7845677" y="2363738"/>
            <a:ext cx="1872195" cy="165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2015-07-05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309"/>
          <p:cNvSpPr>
            <a:spLocks noChangeArrowheads="1"/>
          </p:cNvSpPr>
          <p:nvPr/>
        </p:nvSpPr>
        <p:spPr bwMode="auto">
          <a:xfrm>
            <a:off x="8669641" y="3982851"/>
            <a:ext cx="357374" cy="13017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확인</a:t>
            </a:r>
            <a:endParaRPr kumimoji="1" lang="ko-KR" altLang="ko-KR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6" name="Text Box"/>
          <p:cNvSpPr>
            <a:spLocks/>
          </p:cNvSpPr>
          <p:nvPr/>
        </p:nvSpPr>
        <p:spPr bwMode="auto">
          <a:xfrm>
            <a:off x="7845677" y="2579762"/>
            <a:ext cx="1872195" cy="16560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◀        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년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7</a:t>
            </a:r>
            <a:r>
              <a:rPr kumimoji="1" lang="ko-KR" altLang="en-US" sz="800" dirty="0" smtClean="0">
                <a:solidFill>
                  <a:srgbClr val="262626"/>
                </a:solidFill>
                <a:latin typeface="+mn-ea"/>
              </a:rPr>
              <a:t>월        ▶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45677" y="2007119"/>
            <a:ext cx="1872195" cy="2846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날짜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501861" y="2003698"/>
            <a:ext cx="238180" cy="2817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17993"/>
              </p:ext>
            </p:extLst>
          </p:nvPr>
        </p:nvGraphicFramePr>
        <p:xfrm>
          <a:off x="7917686" y="2795786"/>
          <a:ext cx="1755479" cy="11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4"/>
                <a:gridCol w="246884"/>
                <a:gridCol w="246884"/>
                <a:gridCol w="246884"/>
                <a:gridCol w="274175"/>
                <a:gridCol w="246884"/>
                <a:gridCol w="246884"/>
              </a:tblGrid>
              <a:tr h="186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목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sp>
          <p:nvSpPr>
            <p:cNvPr id="77" name="직사각형 76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21012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왼쪽 화살표 100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05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2411"/>
              </p:ext>
            </p:extLst>
          </p:nvPr>
        </p:nvGraphicFramePr>
        <p:xfrm>
          <a:off x="4063504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5599733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6" name="그림 105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34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6565648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47476" y="1933932"/>
            <a:ext cx="3204368" cy="434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3943833" y="1876585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88768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7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290565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0354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002931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358938" y="1959962"/>
            <a:ext cx="1926515" cy="289851"/>
            <a:chOff x="5236340" y="1061547"/>
            <a:chExt cx="1933722" cy="289851"/>
          </a:xfrm>
        </p:grpSpPr>
        <p:sp>
          <p:nvSpPr>
            <p:cNvPr id="131" name="직사각형 130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8938" y="2245162"/>
            <a:ext cx="1926515" cy="289854"/>
            <a:chOff x="5236340" y="1061547"/>
            <a:chExt cx="1933722" cy="289854"/>
          </a:xfrm>
        </p:grpSpPr>
        <p:sp>
          <p:nvSpPr>
            <p:cNvPr id="134" name="직사각형 133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64565" y="2781678"/>
            <a:ext cx="1925999" cy="289855"/>
            <a:chOff x="5236340" y="1061547"/>
            <a:chExt cx="1933204" cy="289855"/>
          </a:xfrm>
        </p:grpSpPr>
        <p:sp>
          <p:nvSpPr>
            <p:cNvPr id="137" name="직사각형 136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64564" y="3064768"/>
            <a:ext cx="1920916" cy="289855"/>
            <a:chOff x="5245900" y="1061547"/>
            <a:chExt cx="1928102" cy="289855"/>
          </a:xfrm>
        </p:grpSpPr>
        <p:sp>
          <p:nvSpPr>
            <p:cNvPr id="146" name="직사각형 145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직사각형 153"/>
          <p:cNvSpPr/>
          <p:nvPr/>
        </p:nvSpPr>
        <p:spPr>
          <a:xfrm>
            <a:off x="358938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0079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255529" y="25649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482868" y="964818"/>
            <a:ext cx="1690302" cy="844381"/>
            <a:chOff x="5598676" y="1108197"/>
            <a:chExt cx="1690302" cy="844381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002019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49536"/>
              </p:ext>
            </p:extLst>
          </p:nvPr>
        </p:nvGraphicFramePr>
        <p:xfrm>
          <a:off x="507928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01617"/>
              </p:ext>
            </p:extLst>
          </p:nvPr>
        </p:nvGraphicFramePr>
        <p:xfrm>
          <a:off x="4088904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TextBox 165"/>
          <p:cNvSpPr txBox="1"/>
          <p:nvPr/>
        </p:nvSpPr>
        <p:spPr>
          <a:xfrm rot="10800000">
            <a:off x="6978551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 rot="10800000">
            <a:off x="6978551" y="371536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142311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 rot="10800000">
            <a:off x="6980114" y="46150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 rot="10800000">
            <a:off x="6969225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6422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1213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446940" y="129315"/>
            <a:ext cx="521366" cy="384734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639797" y="-216201"/>
            <a:ext cx="521366" cy="45383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385397" y="1038199"/>
            <a:ext cx="521366" cy="20295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03795"/>
              </p:ext>
            </p:extLst>
          </p:nvPr>
        </p:nvGraphicFramePr>
        <p:xfrm>
          <a:off x="8643166" y="2313668"/>
          <a:ext cx="1053000" cy="168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17975"/>
              </p:ext>
            </p:extLst>
          </p:nvPr>
        </p:nvGraphicFramePr>
        <p:xfrm>
          <a:off x="200472" y="2313668"/>
          <a:ext cx="1166963" cy="3014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trike="sngStrike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strike="sngStrike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그룹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4117020" y="1800190"/>
            <a:ext cx="522162" cy="50638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374217"/>
              </p:ext>
            </p:extLst>
          </p:nvPr>
        </p:nvGraphicFramePr>
        <p:xfrm>
          <a:off x="1568624" y="2313668"/>
          <a:ext cx="1148108" cy="2375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가입 현황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19649"/>
              </p:ext>
            </p:extLst>
          </p:nvPr>
        </p:nvGraphicFramePr>
        <p:xfrm>
          <a:off x="3440832" y="2314464"/>
          <a:ext cx="1368152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2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작업자별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작업 현황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26303" y="808677"/>
            <a:ext cx="521366" cy="248861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37379"/>
              </p:ext>
            </p:extLst>
          </p:nvPr>
        </p:nvGraphicFramePr>
        <p:xfrm>
          <a:off x="5999446" y="2313668"/>
          <a:ext cx="1322841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841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26895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72480" y="644964"/>
            <a:ext cx="3174267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34099"/>
              </p:ext>
            </p:extLst>
          </p:nvPr>
        </p:nvGraphicFramePr>
        <p:xfrm>
          <a:off x="3912703" y="3836080"/>
          <a:ext cx="169186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186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정산 내역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 별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월단위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레포트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월단위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레포트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1524000" y="5322721"/>
            <a:ext cx="545854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‘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05210"/>
              </p:ext>
            </p:extLst>
          </p:nvPr>
        </p:nvGraphicFramePr>
        <p:xfrm>
          <a:off x="6760177" y="3836080"/>
          <a:ext cx="1433183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318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322287" y="5695263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0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HCS-Mobile-03-1102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운송내역의 상세정보를 확인할 수 있는 화면으로 이동한다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286709" y="323903"/>
            <a:ext cx="2978659" cy="20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0287"/>
              </p:ext>
            </p:extLst>
          </p:nvPr>
        </p:nvGraphicFramePr>
        <p:xfrm>
          <a:off x="454596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왼쪽 화살표 8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직사각형 90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9183" y="836712"/>
            <a:ext cx="3448800" cy="5588677"/>
            <a:chOff x="4011486" y="836712"/>
            <a:chExt cx="3448800" cy="5588677"/>
          </a:xfrm>
        </p:grpSpPr>
        <p:sp>
          <p:nvSpPr>
            <p:cNvPr id="96" name="직사각형 95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011486" y="1437894"/>
              <a:ext cx="3448800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왼쪽 화살표 99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2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380480" y="2490104"/>
            <a:ext cx="3204368" cy="9388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176837" y="234888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37554"/>
              </p:ext>
            </p:extLst>
          </p:nvPr>
        </p:nvGraphicFramePr>
        <p:xfrm>
          <a:off x="4171135" y="1929600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09:45:11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10:50:00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 bwMode="auto">
          <a:xfrm>
            <a:off x="5053132" y="6132264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015866" y="6132264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74011"/>
              </p:ext>
            </p:extLst>
          </p:nvPr>
        </p:nvGraphicFramePr>
        <p:xfrm>
          <a:off x="417551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직사각형 110"/>
          <p:cNvSpPr/>
          <p:nvPr/>
        </p:nvSpPr>
        <p:spPr>
          <a:xfrm>
            <a:off x="1953780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2" name="그림 111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81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919695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42815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 rot="10800000">
            <a:off x="3344243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3344243" y="372806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08003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45806" y="45896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3334917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0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운송현황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품목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세부항목팝업이 표출된다</a:t>
            </a:r>
            <a:r>
              <a:rPr lang="en-US" altLang="ko-KR" sz="900" dirty="0"/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8687"/>
              </p:ext>
            </p:extLst>
          </p:nvPr>
        </p:nvGraphicFramePr>
        <p:xfrm>
          <a:off x="488504" y="1947832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10:01:23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12:30:10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369888" y="836712"/>
            <a:ext cx="3445791" cy="5588677"/>
            <a:chOff x="4016896" y="836712"/>
            <a:chExt cx="3445791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왼쪽 화살표 10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1515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978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1406124" y="6105996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68858" y="6123359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3368825" y="332308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33352" y="3263777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1208608" y="32129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직사각형 123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05444"/>
              </p:ext>
            </p:extLst>
          </p:nvPr>
        </p:nvGraphicFramePr>
        <p:xfrm>
          <a:off x="4171135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 bwMode="auto">
          <a:xfrm>
            <a:off x="5053132" y="5441032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15866" y="5441032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 rot="10800000">
            <a:off x="7039422" y="296304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022299" y="836712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10092" y="2780627"/>
            <a:ext cx="2380067" cy="2055541"/>
            <a:chOff x="4510092" y="2780627"/>
            <a:chExt cx="2380067" cy="205554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510092" y="2780627"/>
              <a:ext cx="2380067" cy="2055541"/>
              <a:chOff x="2680945" y="2607994"/>
              <a:chExt cx="2380067" cy="2055541"/>
            </a:xfrm>
          </p:grpSpPr>
          <p:sp>
            <p:nvSpPr>
              <p:cNvPr id="134" name="TextBox 133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684748" y="3112048"/>
                <a:ext cx="2376264" cy="15514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 bwMode="auto">
              <a:xfrm>
                <a:off x="2755305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>
              <a:off x="5423858" y="4548136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42714"/>
              </p:ext>
            </p:extLst>
          </p:nvPr>
        </p:nvGraphicFramePr>
        <p:xfrm>
          <a:off x="4679256" y="3484054"/>
          <a:ext cx="2081099" cy="949198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6218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HCS-Mobile-04-1101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1615" y="302684"/>
            <a:ext cx="2882031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관제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관제 </a:t>
            </a:r>
            <a:r>
              <a:rPr lang="en-US" altLang="ko-KR" dirty="0"/>
              <a:t>&gt; </a:t>
            </a:r>
            <a:r>
              <a:rPr lang="ko-KR" altLang="en-US" dirty="0" smtClean="0"/>
              <a:t>위치관</a:t>
            </a:r>
            <a:r>
              <a:rPr lang="ko-KR" altLang="en-US" dirty="0"/>
              <a:t>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관제메뉴의 위치관제 메뉴를 클릭하여 위치관제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en-US" altLang="ko-KR" sz="900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 화면에서 당일 배차의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보고가 이루어진 배차 건은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차지에 출발시간 이나 도착 시간이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테이블에서 당일 배차건수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건수를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영역과 같이 배차 건을 클릭하면 해당 주문에 대한 이동 경로만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빨간선이나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파란선과  같이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1705(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1702(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위치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확인을 위해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현위치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  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위치로 이동시킨다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 err="1">
                <a:solidFill>
                  <a:srgbClr val="FF0000"/>
                </a:solidFill>
              </a:rPr>
              <a:t>상태값</a:t>
            </a:r>
            <a:r>
              <a:rPr lang="ko-KR" altLang="en-US" sz="900" dirty="0">
                <a:solidFill>
                  <a:srgbClr val="FF0000"/>
                </a:solidFill>
              </a:rPr>
              <a:t> 협의 필요함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출발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도착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혹은 상차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하차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가 함께 있는 거점을 표시하는 방법 협의가 필요하다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</a:rPr>
              <a:t>화면정의서에서</a:t>
            </a:r>
            <a:r>
              <a:rPr lang="ko-KR" altLang="en-US" sz="900" dirty="0">
                <a:solidFill>
                  <a:srgbClr val="FF0000"/>
                </a:solidFill>
              </a:rPr>
              <a:t> 각 주문에 대한 이동경로를 구분하기 위해 선 색상을 달리하였다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원래는 같은 색상이다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37705" y="67634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174" name="타원 173"/>
          <p:cNvSpPr/>
          <p:nvPr/>
        </p:nvSpPr>
        <p:spPr>
          <a:xfrm>
            <a:off x="8460184" y="3299932"/>
            <a:ext cx="72008" cy="72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8325602" y="3393016"/>
            <a:ext cx="181190" cy="180000"/>
            <a:chOff x="3028744" y="3706236"/>
            <a:chExt cx="216024" cy="244741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242228"/>
              </p:ext>
            </p:extLst>
          </p:nvPr>
        </p:nvGraphicFramePr>
        <p:xfrm>
          <a:off x="4135512" y="4691066"/>
          <a:ext cx="3133890" cy="1618254"/>
        </p:xfrm>
        <a:graphic>
          <a:graphicData uri="http://schemas.openxmlformats.org/drawingml/2006/table">
            <a:tbl>
              <a:tblPr/>
              <a:tblGrid>
                <a:gridCol w="559905"/>
                <a:gridCol w="1008112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11:15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과자박스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왼쪽 화살표 12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타원 130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936580" y="1455311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</a:t>
            </a:r>
            <a:r>
              <a:rPr lang="ko-KR" altLang="en-US" sz="2000" dirty="0" smtClean="0">
                <a:solidFill>
                  <a:schemeClr val="tx1"/>
                </a:solidFill>
              </a:rPr>
              <a:t>치관제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4035722" y="1902145"/>
            <a:ext cx="3422849" cy="2673837"/>
            <a:chOff x="4035722" y="2691978"/>
            <a:chExt cx="3422850" cy="2784898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5" b="20766"/>
            <a:stretch/>
          </p:blipFill>
          <p:spPr>
            <a:xfrm>
              <a:off x="4035722" y="2691978"/>
              <a:ext cx="3422850" cy="278489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07845" y="3852420"/>
              <a:ext cx="358682" cy="656702"/>
              <a:chOff x="5607845" y="3852420"/>
              <a:chExt cx="358682" cy="656702"/>
            </a:xfrm>
          </p:grpSpPr>
          <p:cxnSp>
            <p:nvCxnSpPr>
              <p:cNvPr id="148" name="구부러진 연결선 147"/>
              <p:cNvCxnSpPr/>
              <p:nvPr/>
            </p:nvCxnSpPr>
            <p:spPr>
              <a:xfrm rot="5400000">
                <a:off x="5846480" y="3895045"/>
                <a:ext cx="162671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/>
              <p:nvPr/>
            </p:nvCxnSpPr>
            <p:spPr>
              <a:xfrm rot="5400000">
                <a:off x="5715706" y="4047689"/>
                <a:ext cx="269375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 150"/>
              <p:cNvCxnSpPr/>
              <p:nvPr/>
            </p:nvCxnSpPr>
            <p:spPr>
              <a:xfrm rot="16200000" flipH="1">
                <a:off x="5687022" y="4345749"/>
                <a:ext cx="288030" cy="38711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구부러진 연결선 151"/>
              <p:cNvCxnSpPr/>
              <p:nvPr/>
            </p:nvCxnSpPr>
            <p:spPr>
              <a:xfrm rot="10800000">
                <a:off x="5607845" y="4433888"/>
                <a:ext cx="242551" cy="75234"/>
              </a:xfrm>
              <a:prstGeom prst="curvedConnector3">
                <a:avLst/>
              </a:prstGeom>
              <a:ln w="22225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구부러진 연결선 138"/>
            <p:cNvCxnSpPr/>
            <p:nvPr/>
          </p:nvCxnSpPr>
          <p:spPr>
            <a:xfrm rot="5400000">
              <a:off x="5903525" y="3212004"/>
              <a:ext cx="609458" cy="328612"/>
            </a:xfrm>
            <a:prstGeom prst="curvedConnector3">
              <a:avLst>
                <a:gd name="adj1" fmla="val 48958"/>
              </a:avLst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구부러진 연결선 152"/>
          <p:cNvCxnSpPr/>
          <p:nvPr/>
        </p:nvCxnSpPr>
        <p:spPr>
          <a:xfrm rot="5400000">
            <a:off x="5865838" y="3087253"/>
            <a:ext cx="162671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/>
          <p:nvPr/>
        </p:nvCxnSpPr>
        <p:spPr>
          <a:xfrm rot="5400000">
            <a:off x="5735064" y="3239897"/>
            <a:ext cx="269375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구부러진 연결선 154"/>
          <p:cNvCxnSpPr/>
          <p:nvPr/>
        </p:nvCxnSpPr>
        <p:spPr>
          <a:xfrm rot="16200000" flipH="1">
            <a:off x="5706372" y="3537961"/>
            <a:ext cx="288030" cy="38711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자유형 155"/>
          <p:cNvSpPr/>
          <p:nvPr/>
        </p:nvSpPr>
        <p:spPr>
          <a:xfrm>
            <a:off x="4804906" y="3593308"/>
            <a:ext cx="810082" cy="333199"/>
          </a:xfrm>
          <a:custGeom>
            <a:avLst/>
            <a:gdLst>
              <a:gd name="connsiteX0" fmla="*/ 810082 w 810082"/>
              <a:gd name="connsiteY0" fmla="*/ 46655 h 347039"/>
              <a:gd name="connsiteX1" fmla="*/ 726738 w 810082"/>
              <a:gd name="connsiteY1" fmla="*/ 125237 h 347039"/>
              <a:gd name="connsiteX2" fmla="*/ 657682 w 810082"/>
              <a:gd name="connsiteY2" fmla="*/ 29987 h 347039"/>
              <a:gd name="connsiteX3" fmla="*/ 588625 w 810082"/>
              <a:gd name="connsiteY3" fmla="*/ 15699 h 347039"/>
              <a:gd name="connsiteX4" fmla="*/ 388600 w 810082"/>
              <a:gd name="connsiteY4" fmla="*/ 237155 h 347039"/>
              <a:gd name="connsiteX5" fmla="*/ 169525 w 810082"/>
              <a:gd name="connsiteY5" fmla="*/ 284780 h 347039"/>
              <a:gd name="connsiteX6" fmla="*/ 117138 w 810082"/>
              <a:gd name="connsiteY6" fmla="*/ 260968 h 347039"/>
              <a:gd name="connsiteX7" fmla="*/ 126663 w 810082"/>
              <a:gd name="connsiteY7" fmla="*/ 191912 h 347039"/>
              <a:gd name="connsiteX8" fmla="*/ 117138 w 810082"/>
              <a:gd name="connsiteY8" fmla="*/ 251443 h 347039"/>
              <a:gd name="connsiteX9" fmla="*/ 14744 w 810082"/>
              <a:gd name="connsiteY9" fmla="*/ 332405 h 347039"/>
              <a:gd name="connsiteX10" fmla="*/ 2838 w 810082"/>
              <a:gd name="connsiteY10" fmla="*/ 346693 h 34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82" h="347039">
                <a:moveTo>
                  <a:pt x="810082" y="46655"/>
                </a:moveTo>
                <a:cubicBezTo>
                  <a:pt x="781110" y="87335"/>
                  <a:pt x="752138" y="128015"/>
                  <a:pt x="726738" y="125237"/>
                </a:cubicBezTo>
                <a:cubicBezTo>
                  <a:pt x="701338" y="122459"/>
                  <a:pt x="680701" y="48243"/>
                  <a:pt x="657682" y="29987"/>
                </a:cubicBezTo>
                <a:cubicBezTo>
                  <a:pt x="634663" y="11731"/>
                  <a:pt x="633472" y="-18829"/>
                  <a:pt x="588625" y="15699"/>
                </a:cubicBezTo>
                <a:cubicBezTo>
                  <a:pt x="543778" y="50227"/>
                  <a:pt x="458450" y="192308"/>
                  <a:pt x="388600" y="237155"/>
                </a:cubicBezTo>
                <a:cubicBezTo>
                  <a:pt x="318750" y="282002"/>
                  <a:pt x="214769" y="280811"/>
                  <a:pt x="169525" y="284780"/>
                </a:cubicBezTo>
                <a:cubicBezTo>
                  <a:pt x="124281" y="288749"/>
                  <a:pt x="124282" y="276446"/>
                  <a:pt x="117138" y="260968"/>
                </a:cubicBezTo>
                <a:cubicBezTo>
                  <a:pt x="109994" y="245490"/>
                  <a:pt x="126663" y="193499"/>
                  <a:pt x="126663" y="191912"/>
                </a:cubicBezTo>
                <a:cubicBezTo>
                  <a:pt x="126663" y="190325"/>
                  <a:pt x="135791" y="228028"/>
                  <a:pt x="117138" y="251443"/>
                </a:cubicBezTo>
                <a:cubicBezTo>
                  <a:pt x="98485" y="274859"/>
                  <a:pt x="33794" y="316530"/>
                  <a:pt x="14744" y="332405"/>
                </a:cubicBezTo>
                <a:cubicBezTo>
                  <a:pt x="-4306" y="348280"/>
                  <a:pt x="-734" y="347486"/>
                  <a:pt x="2838" y="346693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위쪽 화살표 156"/>
          <p:cNvSpPr/>
          <p:nvPr/>
        </p:nvSpPr>
        <p:spPr>
          <a:xfrm>
            <a:off x="6228559" y="2042408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8" name="위쪽 화살표 157"/>
          <p:cNvSpPr/>
          <p:nvPr/>
        </p:nvSpPr>
        <p:spPr>
          <a:xfrm>
            <a:off x="5023313" y="209735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위쪽 화살표 158"/>
          <p:cNvSpPr/>
          <p:nvPr/>
        </p:nvSpPr>
        <p:spPr>
          <a:xfrm>
            <a:off x="5868171" y="284663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0" name="위쪽 화살표 159"/>
          <p:cNvSpPr/>
          <p:nvPr/>
        </p:nvSpPr>
        <p:spPr>
          <a:xfrm>
            <a:off x="5712354" y="3526441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1" name="위쪽 화살표 160"/>
          <p:cNvSpPr/>
          <p:nvPr/>
        </p:nvSpPr>
        <p:spPr>
          <a:xfrm>
            <a:off x="4660906" y="3731594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2" name="사각형 설명선 161"/>
          <p:cNvSpPr/>
          <p:nvPr/>
        </p:nvSpPr>
        <p:spPr>
          <a:xfrm>
            <a:off x="5869137" y="2567428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08:10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3" name="사각형 설명선 162"/>
          <p:cNvSpPr/>
          <p:nvPr/>
        </p:nvSpPr>
        <p:spPr>
          <a:xfrm>
            <a:off x="5729120" y="3225260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도착</a:t>
            </a:r>
            <a:r>
              <a:rPr lang="en-US" altLang="ko-KR" sz="600" dirty="0" smtClean="0">
                <a:solidFill>
                  <a:schemeClr val="tx1"/>
                </a:solidFill>
              </a:rPr>
              <a:t>09:30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4" name="사각형 설명선 163"/>
          <p:cNvSpPr/>
          <p:nvPr/>
        </p:nvSpPr>
        <p:spPr>
          <a:xfrm>
            <a:off x="4670158" y="3272262"/>
            <a:ext cx="397522" cy="3924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</a:t>
            </a:r>
            <a:r>
              <a:rPr lang="ko-KR" altLang="en-US" sz="600" dirty="0">
                <a:solidFill>
                  <a:schemeClr val="tx1"/>
                </a:solidFill>
              </a:rPr>
              <a:t>착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10:20</a:t>
            </a:r>
          </a:p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</a:t>
            </a:r>
            <a:r>
              <a:rPr lang="ko-KR" altLang="en-US" sz="600" dirty="0">
                <a:solidFill>
                  <a:schemeClr val="tx1"/>
                </a:solidFill>
              </a:rPr>
              <a:t>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5703681" y="2492982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016896" y="4683983"/>
            <a:ext cx="3427122" cy="511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4021210" y="457598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815334" y="4305675"/>
            <a:ext cx="72008" cy="5858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7100515" y="2131121"/>
            <a:ext cx="216024" cy="234982"/>
            <a:chOff x="3028744" y="3706236"/>
            <a:chExt cx="216024" cy="24474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6966024" y="1989355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020758" y="5195123"/>
            <a:ext cx="3427122" cy="57606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00273"/>
              </p:ext>
            </p:extLst>
          </p:nvPr>
        </p:nvGraphicFramePr>
        <p:xfrm>
          <a:off x="4090631" y="1935235"/>
          <a:ext cx="1222409" cy="459732"/>
        </p:xfrm>
        <a:graphic>
          <a:graphicData uri="http://schemas.openxmlformats.org/drawingml/2006/table">
            <a:tbl>
              <a:tblPr/>
              <a:tblGrid>
                <a:gridCol w="792088"/>
                <a:gridCol w="430321"/>
              </a:tblGrid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배차건수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처리건수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78341" y="3068960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3783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 rot="5400000">
            <a:off x="20223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820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382238" y="1947262"/>
            <a:ext cx="1918504" cy="289849"/>
            <a:chOff x="5236340" y="1061547"/>
            <a:chExt cx="1925679" cy="289849"/>
          </a:xfrm>
        </p:grpSpPr>
        <p:sp>
          <p:nvSpPr>
            <p:cNvPr id="197" name="직사각형 196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/>
          <p:cNvSpPr/>
          <p:nvPr/>
        </p:nvSpPr>
        <p:spPr>
          <a:xfrm>
            <a:off x="3822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200" name="TextBox 199"/>
          <p:cNvSpPr txBox="1"/>
          <p:nvPr/>
        </p:nvSpPr>
        <p:spPr>
          <a:xfrm rot="5400000">
            <a:off x="20167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3733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3048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738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69305" y="28190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85310" y="964818"/>
            <a:ext cx="1690302" cy="844381"/>
            <a:chOff x="5598676" y="1108197"/>
            <a:chExt cx="1690302" cy="844381"/>
          </a:xfrm>
        </p:grpSpPr>
        <p:pic>
          <p:nvPicPr>
            <p:cNvPr id="2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0044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62445"/>
              </p:ext>
            </p:extLst>
          </p:nvPr>
        </p:nvGraphicFramePr>
        <p:xfrm>
          <a:off x="5266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382407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HCS-Mobile-05-1101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/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55" name="그룹 54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왼쪽 화살표 64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52941" y="2791594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2941" y="2507353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1996941" y="2515208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841" y="1942812"/>
            <a:ext cx="1918505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6840" y="2228472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86" name="TextBox 85"/>
          <p:cNvSpPr txBox="1"/>
          <p:nvPr/>
        </p:nvSpPr>
        <p:spPr>
          <a:xfrm rot="5400000">
            <a:off x="1991315" y="2235810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5400000">
            <a:off x="1991314" y="1965063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3314" y="838800"/>
            <a:ext cx="1515443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62979" y="28042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0568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8" name="타원 117"/>
          <p:cNvSpPr>
            <a:spLocks noChangeAspect="1"/>
          </p:cNvSpPr>
          <p:nvPr/>
        </p:nvSpPr>
        <p:spPr>
          <a:xfrm>
            <a:off x="967160" y="2848842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15647"/>
              </p:ext>
            </p:extLst>
          </p:nvPr>
        </p:nvGraphicFramePr>
        <p:xfrm>
          <a:off x="4169420" y="1988840"/>
          <a:ext cx="3133890" cy="3955732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0" name="타원 119"/>
          <p:cNvSpPr>
            <a:spLocks noChangeAspect="1"/>
          </p:cNvSpPr>
          <p:nvPr/>
        </p:nvSpPr>
        <p:spPr>
          <a:xfrm>
            <a:off x="6295752" y="232348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8622" y="214124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7007324" y="269455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6842" y="91830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4962"/>
              </p:ext>
            </p:extLst>
          </p:nvPr>
        </p:nvGraphicFramePr>
        <p:xfrm>
          <a:off x="513904" y="1988840"/>
          <a:ext cx="3133890" cy="3596120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HCS-Mobile-05-1102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 smtClean="0"/>
              <a:t>.)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29" name="그룹 28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4893349" y="1442954"/>
              <a:ext cx="2081435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mtClean="0">
                  <a:solidFill>
                    <a:schemeClr val="tx1"/>
                  </a:solidFill>
                </a:rPr>
                <a:t> 공지사항 상세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왼쪽 화살표 77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59616" y="839259"/>
            <a:ext cx="3443439" cy="5588677"/>
            <a:chOff x="4031605" y="836712"/>
            <a:chExt cx="3443439" cy="5588677"/>
          </a:xfrm>
        </p:grpSpPr>
        <p:grpSp>
          <p:nvGrpSpPr>
            <p:cNvPr id="81" name="그룹 80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333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왼쪽 화살표 83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465"/>
              </p:ext>
            </p:extLst>
          </p:nvPr>
        </p:nvGraphicFramePr>
        <p:xfrm>
          <a:off x="4171135" y="2013223"/>
          <a:ext cx="3160480" cy="2718467"/>
        </p:xfrm>
        <a:graphic>
          <a:graphicData uri="http://schemas.openxmlformats.org/drawingml/2006/table">
            <a:tbl>
              <a:tblPr/>
              <a:tblGrid>
                <a:gridCol w="1069897"/>
                <a:gridCol w="2090583"/>
              </a:tblGrid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2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마감해제 처리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2015-11-10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타원 37"/>
          <p:cNvSpPr>
            <a:spLocks noChangeAspect="1"/>
          </p:cNvSpPr>
          <p:nvPr/>
        </p:nvSpPr>
        <p:spPr>
          <a:xfrm>
            <a:off x="2684784" y="216889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3303514" y="202405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>
            <a:off x="2314393" y="225962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052" y="1973257"/>
            <a:ext cx="3108832" cy="375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상세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6422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193" y="93063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21515" y="226021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4000" y="379762"/>
            <a:ext cx="548772" cy="6537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6916" y="459776"/>
            <a:ext cx="710555" cy="539041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2201"/>
              </p:ext>
            </p:extLst>
          </p:nvPr>
        </p:nvGraphicFramePr>
        <p:xfrm>
          <a:off x="1240582" y="1360999"/>
          <a:ext cx="1312328" cy="16466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 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레포트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smtClean="0"/>
                        <a:t>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 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552910" y="226022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573459" y="241486"/>
            <a:ext cx="22300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XXXX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29781"/>
              </p:ext>
            </p:extLst>
          </p:nvPr>
        </p:nvGraphicFramePr>
        <p:xfrm>
          <a:off x="2580257" y="910253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72007" y="631394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30524" y="948150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592896" y="1196612"/>
            <a:ext cx="1193465" cy="216761"/>
            <a:chOff x="9812992" y="1180668"/>
            <a:chExt cx="1193465" cy="216761"/>
          </a:xfrm>
        </p:grpSpPr>
        <p:grpSp>
          <p:nvGrpSpPr>
            <p:cNvPr id="13" name="그룹 12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3430524" y="1201886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86656" y="1196410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86656" y="931636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62417" y="950646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72007" y="1493732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64808"/>
              </p:ext>
            </p:extLst>
          </p:nvPr>
        </p:nvGraphicFramePr>
        <p:xfrm>
          <a:off x="2576736" y="1772816"/>
          <a:ext cx="6209624" cy="39308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963"/>
                <a:gridCol w="801986"/>
                <a:gridCol w="782181"/>
                <a:gridCol w="1569123"/>
                <a:gridCol w="751901"/>
                <a:gridCol w="691452"/>
                <a:gridCol w="13260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    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본사 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현대중공업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가산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성심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한국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r>
                        <a:rPr lang="en-US" altLang="ko-KR" sz="80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효성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금성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방영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냉동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595" y="694032"/>
            <a:ext cx="3025378" cy="1805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2573460" y="5725681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66245" y="5950543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 </a:t>
            </a:r>
            <a:r>
              <a:rPr lang="ko-KR" altLang="en-US" sz="800" smtClean="0">
                <a:solidFill>
                  <a:schemeClr val="tx1"/>
                </a:solidFill>
              </a:rPr>
              <a:t>내부적으로 표시를 하기 때문에 많은내용이 필요 하지는 않음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086924" y="1559858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680" y="1502758"/>
            <a:ext cx="1046347" cy="24380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221626" y="271354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5450689" y="287033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52910" y="226021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24609" y="5967732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645945" y="585552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696643" y="64424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821436" y="150200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609775" y="195515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760677" y="532683"/>
            <a:ext cx="93236" cy="57873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45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61174"/>
              </p:ext>
            </p:extLst>
          </p:nvPr>
        </p:nvGraphicFramePr>
        <p:xfrm>
          <a:off x="7761312" y="867783"/>
          <a:ext cx="2049438" cy="516920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메뉴의 위치를 표시를 하면 해당 부문의 좌측은 고정이 되어 있으면 우측의 </a:t>
                      </a: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logout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버튼은 화면의 오른쪽 끝에 고정이 되어서 표시가됨 </a:t>
                      </a: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Footer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는 고정이 되면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의 내용이 커지더라고 이동을 하지않음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메뉴에 버튼에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따라서 아래의 내용이 출력이 되는 형태임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닫기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버튼은 없슴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는 추가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–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삭제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재조회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excel 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형태의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버튼을 나타냄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list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개수가 기본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30, 50, 100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개로 나타냄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List </a:t>
                      </a:r>
                      <a:r>
                        <a:rPr lang="ko-KR" altLang="en-US" sz="800" b="0" strike="noStrike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의</a:t>
                      </a: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strike="noStrike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개수가 늘어나면 세로 스크롤이 생김 화면의 폭이 </a:t>
                      </a:r>
                      <a:r>
                        <a:rPr lang="en-US" altLang="ko-KR" sz="800" b="0" strike="noStrike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800</a:t>
                      </a:r>
                      <a:r>
                        <a:rPr lang="en-US" altLang="ko-KR" sz="800" b="0" strike="noStrike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strike="noStrike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이하로 떨어지면  가로 스크롤이 생김</a:t>
                      </a:r>
                      <a:r>
                        <a:rPr lang="en-US" altLang="ko-KR" sz="800" b="0" strike="noStrike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10801"/>
              </p:ext>
            </p:extLst>
          </p:nvPr>
        </p:nvGraphicFramePr>
        <p:xfrm>
          <a:off x="98945" y="1782341"/>
          <a:ext cx="1312328" cy="164665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 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레포트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smtClean="0"/>
                        <a:t>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444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 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2300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XXXX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7084"/>
              </p:ext>
            </p:extLst>
          </p:nvPr>
        </p:nvGraphicFramePr>
        <p:xfrm>
          <a:off x="1438620" y="1331595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30370" y="1052736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88887" y="1369492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1259" y="1617954"/>
            <a:ext cx="1193465" cy="216761"/>
            <a:chOff x="9812992" y="1180668"/>
            <a:chExt cx="1193465" cy="216761"/>
          </a:xfrm>
        </p:grpSpPr>
        <p:grpSp>
          <p:nvGrpSpPr>
            <p:cNvPr id="37" name="그룹 36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2288887" y="1623228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45019" y="1617752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45019" y="1352978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20780" y="1371988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0370" y="191507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업체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59517"/>
              </p:ext>
            </p:extLst>
          </p:nvPr>
        </p:nvGraphicFramePr>
        <p:xfrm>
          <a:off x="1435099" y="2194158"/>
          <a:ext cx="6209624" cy="39308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6963"/>
                <a:gridCol w="801986"/>
                <a:gridCol w="782181"/>
                <a:gridCol w="1569123"/>
                <a:gridCol w="751901"/>
                <a:gridCol w="691452"/>
                <a:gridCol w="13260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    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본사 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현대중공업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가산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성심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한국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r>
                        <a:rPr lang="en-US" altLang="ko-KR" sz="80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효성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금성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방영 지게차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냉동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강남구 도곡동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하여 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Factor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남광</a:t>
                      </a:r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명일물류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Rental </a:t>
                      </a:r>
                      <a:r>
                        <a:rPr lang="ko-KR" altLang="en-US" sz="80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금강지게차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서울시 서초구 서초동 </a:t>
                      </a:r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*****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02-778-4515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2016-11-20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Equation**@naver.com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58" y="1115374"/>
            <a:ext cx="3025378" cy="18051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31823" y="6147023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24608" y="6371885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 </a:t>
            </a:r>
            <a:r>
              <a:rPr lang="ko-KR" altLang="en-US" sz="800" smtClean="0">
                <a:solidFill>
                  <a:schemeClr val="tx1"/>
                </a:solidFill>
              </a:rPr>
              <a:t>내부적으로 표시를 하기 때문에 많은내용이 필요 하지는 않음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5287" y="1981200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43" y="1924100"/>
            <a:ext cx="1046347" cy="2438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11273" y="647363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544768" y="51533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382972" y="6389074"/>
            <a:ext cx="6256352" cy="3305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504308" y="62768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4555006" y="1065591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679799" y="192334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7468138" y="2376501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619040" y="954025"/>
            <a:ext cx="93236" cy="57873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4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081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권역은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지역별로 별도의 지정을 할 수도 있음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1947"/>
              </p:ext>
            </p:extLst>
          </p:nvPr>
        </p:nvGraphicFramePr>
        <p:xfrm>
          <a:off x="8800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권역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8103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정비 상품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537084"/>
              </p:ext>
            </p:extLst>
          </p:nvPr>
        </p:nvGraphicFramePr>
        <p:xfrm>
          <a:off x="1438620" y="1331595"/>
          <a:ext cx="6229005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4252"/>
                <a:gridCol w="1272083"/>
                <a:gridCol w="797163"/>
                <a:gridCol w="1279172"/>
                <a:gridCol w="788077"/>
                <a:gridCol w="128825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  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회사 분류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사업자번호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메인 관리자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30370" y="1052736"/>
            <a:ext cx="2226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상품 조회 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88887" y="1369492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1259" y="1617954"/>
            <a:ext cx="1193465" cy="216761"/>
            <a:chOff x="9812992" y="1180668"/>
            <a:chExt cx="1193465" cy="216761"/>
          </a:xfrm>
        </p:grpSpPr>
        <p:grpSp>
          <p:nvGrpSpPr>
            <p:cNvPr id="37" name="그룹 36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2288887" y="1623228"/>
            <a:ext cx="120163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45019" y="1617752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45019" y="1352978"/>
            <a:ext cx="1208056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20780" y="1371988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0370" y="1915074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세부 조회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45527"/>
              </p:ext>
            </p:extLst>
          </p:nvPr>
        </p:nvGraphicFramePr>
        <p:xfrm>
          <a:off x="1435099" y="2194158"/>
          <a:ext cx="6275921" cy="400589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4860"/>
                <a:gridCol w="712267"/>
                <a:gridCol w="760975"/>
                <a:gridCol w="694678"/>
                <a:gridCol w="1393583"/>
                <a:gridCol w="667785"/>
                <a:gridCol w="614098"/>
                <a:gridCol w="117767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그룹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옵셥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중소형차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중소형차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 요금내역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table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58" y="1115374"/>
            <a:ext cx="3025378" cy="180512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431823" y="6147023"/>
            <a:ext cx="6235802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24608" y="6371885"/>
            <a:ext cx="6243017" cy="40537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Footer ( </a:t>
            </a:r>
            <a:r>
              <a:rPr lang="ko-KR" altLang="en-US" sz="800" smtClean="0">
                <a:solidFill>
                  <a:schemeClr val="tx1"/>
                </a:solidFill>
              </a:rPr>
              <a:t>사업자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정보 등등을 표시</a:t>
            </a:r>
            <a:r>
              <a:rPr lang="en-US" altLang="ko-KR" sz="800" dirty="0" smtClean="0">
                <a:solidFill>
                  <a:schemeClr val="tx1"/>
                </a:solidFill>
              </a:rPr>
              <a:t> )  -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5287" y="1981200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43" y="1924100"/>
            <a:ext cx="1046347" cy="24380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6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1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4081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권역은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지역별로 별도의 지정을 할 수도 있음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878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3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27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311947"/>
              </p:ext>
            </p:extLst>
          </p:nvPr>
        </p:nvGraphicFramePr>
        <p:xfrm>
          <a:off x="8800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권역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411273" y="647364"/>
            <a:ext cx="6256352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431822" y="662828"/>
            <a:ext cx="276229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상품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1856656" y="1556792"/>
            <a:ext cx="11528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정보 그룹 관리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72680" y="2276872"/>
            <a:ext cx="1656184" cy="338437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062816" y="2060848"/>
            <a:ext cx="15220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그룹명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144688" y="2351136"/>
            <a:ext cx="1394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강남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서초 금액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그룹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부산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그룹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44688" y="5805264"/>
            <a:ext cx="1152128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등록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수정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삭제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53250" y="2276292"/>
            <a:ext cx="3546153" cy="331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309052" y="2060848"/>
            <a:ext cx="1075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상품명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27067"/>
              </p:ext>
            </p:extLst>
          </p:nvPr>
        </p:nvGraphicFramePr>
        <p:xfrm>
          <a:off x="4088903" y="2276292"/>
          <a:ext cx="3528393" cy="96339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0954"/>
                <a:gridCol w="490954"/>
                <a:gridCol w="478830"/>
                <a:gridCol w="372323"/>
                <a:gridCol w="460293"/>
                <a:gridCol w="423287"/>
                <a:gridCol w="81175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옵셥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46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회성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 등록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232920" y="256490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237682" y="277445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28157" y="301257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17418" y="3052153"/>
            <a:ext cx="1656218" cy="288612"/>
          </a:xfrm>
          <a:prstGeom prst="rect">
            <a:avLst/>
          </a:prstGeom>
          <a:solidFill>
            <a:schemeClr val="accent5">
              <a:alpha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4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>
                <a:latin typeface="맑은 고딕" pitchFamily="50" charset="-127"/>
              </a:rPr>
              <a:t>* </a:t>
            </a:r>
            <a:r>
              <a:rPr lang="ko-KR" altLang="en-US">
                <a:latin typeface="맑은 고딕" pitchFamily="50" charset="-127"/>
              </a:rPr>
              <a:t>세차의 포인트는 차량의 차종으로 기준으로 조회를 한다</a:t>
            </a:r>
            <a:r>
              <a:rPr lang="en-US" altLang="ko-KR" dirty="0">
                <a:latin typeface="맑은 고딕" pitchFamily="50" charset="-127"/>
              </a:rPr>
              <a:t>. </a:t>
            </a:r>
            <a:endParaRPr lang="ko-KR" altLang="en-US">
              <a:latin typeface="맑은 고딕" pitchFamily="50" charset="-127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정비는 차량의 세부 사항을 기준으로 조회를 할 수 있음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예시</a:t>
            </a:r>
            <a:r>
              <a:rPr lang="en-US" altLang="ko-KR" dirty="0" smtClean="0"/>
              <a:t>) </a:t>
            </a:r>
            <a:r>
              <a:rPr lang="ko-KR" altLang="en-US" smtClean="0"/>
              <a:t>카니발의 경우 </a:t>
            </a:r>
            <a:endParaRPr lang="en-US" altLang="ko-KR" dirty="0" smtClean="0"/>
          </a:p>
          <a:p>
            <a:r>
              <a:rPr lang="en-US" altLang="ko-KR" dirty="0" smtClean="0"/>
              <a:t>   1) </a:t>
            </a:r>
            <a:r>
              <a:rPr lang="ko-KR" altLang="en-US" smtClean="0"/>
              <a:t>엔진의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  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88504" y="1118133"/>
            <a:ext cx="158569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세차 상품 구성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 내부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 내부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개월 </a:t>
            </a:r>
            <a:r>
              <a:rPr kumimoji="0" lang="en-US" altLang="ko-KR" sz="8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위의 구성으로 되어 있음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정비 상품 구성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회 소모품 교환 상품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엔진오일 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정기 상품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실속형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정기 상품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고급형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864768" y="1118133"/>
            <a:ext cx="4392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상품 등록을 할 때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상품에 대한 횟수와 기간을 선택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상품인 경우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각 회수별 기간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상품인 경우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	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상품인 경우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	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횟수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상품에 대해서 품목 입력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 -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금액을 입력을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차량의 차종을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선택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옵션 에 대해서 등록을 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–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금액을 등록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정비 상품 등록을 할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떄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상품에 대한 횟수와 기간을 선택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소모품 교환 상품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횟수 입력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정기상품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실속형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+ 60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정기상품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고급형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: 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30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상품명을 입력을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차량과 모델을 선택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옵셥을 입력 옵션은 없을 수도 있습니다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7743419" y="1412776"/>
            <a:ext cx="1847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49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57720"/>
              </p:ext>
            </p:extLst>
          </p:nvPr>
        </p:nvGraphicFramePr>
        <p:xfrm>
          <a:off x="560512" y="1052736"/>
          <a:ext cx="1686560" cy="17211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25793"/>
                <a:gridCol w="1060767"/>
              </a:tblGrid>
              <a:tr h="2169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차량 정보 </a:t>
                      </a:r>
                      <a:endParaRPr lang="ko-KR" altLang="en-US" sz="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소속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국산 </a:t>
                      </a:r>
                      <a:r>
                        <a:rPr lang="en-US" altLang="ko-KR" sz="800" dirty="0" smtClean="0"/>
                        <a:t>/ </a:t>
                      </a:r>
                      <a:r>
                        <a:rPr lang="ko-KR" altLang="en-US" sz="800" smtClean="0"/>
                        <a:t>수입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146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제조사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현대 </a:t>
                      </a:r>
                      <a:r>
                        <a:rPr lang="en-US" altLang="ko-KR" sz="800" dirty="0" smtClean="0"/>
                        <a:t>/ </a:t>
                      </a:r>
                      <a:r>
                        <a:rPr lang="ko-KR" altLang="en-US" sz="800" smtClean="0"/>
                        <a:t>기아 </a:t>
                      </a:r>
                      <a:r>
                        <a:rPr lang="en-US" altLang="ko-KR" sz="800" dirty="0" smtClean="0"/>
                        <a:t>/ 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149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차량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K5,</a:t>
                      </a:r>
                      <a:r>
                        <a:rPr lang="en-US" altLang="ko-KR" sz="800" baseline="0" dirty="0" smtClean="0"/>
                        <a:t> K7 …. 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22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세부모델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가솔린</a:t>
                      </a:r>
                      <a:r>
                        <a:rPr lang="en-US" altLang="ko-KR" sz="800" dirty="0" smtClean="0"/>
                        <a:t>7</a:t>
                      </a:r>
                      <a:r>
                        <a:rPr lang="ko-KR" altLang="en-US" sz="800" smtClean="0"/>
                        <a:t>인승 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가솔린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smtClean="0"/>
                        <a:t>디젤</a:t>
                      </a:r>
                      <a:r>
                        <a:rPr lang="en-US" altLang="ko-KR" sz="800" dirty="0" smtClean="0"/>
                        <a:t>, LPG 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152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차종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대형 </a:t>
                      </a:r>
                      <a:r>
                        <a:rPr lang="en-US" altLang="ko-KR" sz="800" dirty="0" smtClean="0"/>
                        <a:t>SUV</a:t>
                      </a:r>
                      <a:endParaRPr lang="ko-KR" altLang="en-US" sz="800" dirty="0"/>
                    </a:p>
                  </a:txBody>
                  <a:tcPr anchor="ctr"/>
                </a:tc>
              </a:tr>
              <a:tr h="140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차대 번호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KMC12345690</a:t>
                      </a:r>
                      <a:endParaRPr lang="ko-KR" altLang="en-US" sz="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25211"/>
              </p:ext>
            </p:extLst>
          </p:nvPr>
        </p:nvGraphicFramePr>
        <p:xfrm>
          <a:off x="128464" y="5253038"/>
          <a:ext cx="7362136" cy="91226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9566"/>
                <a:gridCol w="857535"/>
                <a:gridCol w="857535"/>
                <a:gridCol w="857535"/>
                <a:gridCol w="857535"/>
                <a:gridCol w="857535"/>
                <a:gridCol w="857535"/>
                <a:gridCol w="857535"/>
                <a:gridCol w="65982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유종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4047268" y="3245579"/>
            <a:ext cx="611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     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8504" y="2342813"/>
            <a:ext cx="1872208" cy="2444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432720" y="2506434"/>
            <a:ext cx="1776065" cy="11395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 bwMode="auto">
          <a:xfrm>
            <a:off x="4213707" y="3550439"/>
            <a:ext cx="23775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세차를 상품은 차종을 기준으로 금액을 산정함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613620" y="1091631"/>
            <a:ext cx="5373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    비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831933" y="1478709"/>
            <a:ext cx="2451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정비는 차량</a:t>
            </a:r>
            <a:r>
              <a:rPr kumimoji="0" lang="en-US" altLang="ko-KR" sz="80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유종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기준으로 상품을 표시를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93777" y="2103208"/>
            <a:ext cx="1872208" cy="244476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8504" y="1668824"/>
            <a:ext cx="1872208" cy="244476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85331" y="1642655"/>
            <a:ext cx="1384837" cy="58165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6" idx="3"/>
          </p:cNvCxnSpPr>
          <p:nvPr/>
        </p:nvCxnSpPr>
        <p:spPr>
          <a:xfrm flipV="1">
            <a:off x="2360712" y="1494249"/>
            <a:ext cx="1409456" cy="2968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45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577679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-excel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 일괄 등록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삭제를 할 수 있도록 하여야 합니다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81401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차종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그룹 코드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11933"/>
              </p:ext>
            </p:extLst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3919347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그룹코드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그룹명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그룹코드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그룹코드세부내역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149773"/>
              </p:ext>
            </p:extLst>
          </p:nvPr>
        </p:nvGraphicFramePr>
        <p:xfrm>
          <a:off x="95223" y="2093430"/>
          <a:ext cx="7522073" cy="38570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699566"/>
                <a:gridCol w="857535"/>
                <a:gridCol w="857535"/>
                <a:gridCol w="485446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그룹코드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그룹명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 구분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 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(GM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대우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) ,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르노삼성 등등의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각종 차량 제조사를 등록함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유종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LGP,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가솔린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준중형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…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등등의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미사용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정비 무상 항목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2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81320"/>
              </p:ext>
            </p:extLst>
          </p:nvPr>
        </p:nvGraphicFramePr>
        <p:xfrm>
          <a:off x="7761312" y="867783"/>
          <a:ext cx="2049438" cy="407585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그룹코드 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844824"/>
            <a:ext cx="6062957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84795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937737"/>
            <a:ext cx="108074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그룹코드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224505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7448"/>
              </p:ext>
            </p:extLst>
          </p:nvPr>
        </p:nvGraphicFramePr>
        <p:xfrm>
          <a:off x="1057936" y="2467373"/>
          <a:ext cx="5923743" cy="77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865341"/>
                <a:gridCol w="2100687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그룹코드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그룹코드명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1" y="2514326"/>
            <a:ext cx="2054872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89301" y="2758717"/>
            <a:ext cx="205487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037588" y="343640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92441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889301" y="3010596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342900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919971" y="2514326"/>
            <a:ext cx="2036408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1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309563" y="285750"/>
            <a:ext cx="9286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 이력서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85658"/>
              </p:ext>
            </p:extLst>
          </p:nvPr>
        </p:nvGraphicFramePr>
        <p:xfrm>
          <a:off x="874714" y="1168400"/>
          <a:ext cx="8172450" cy="3048000"/>
        </p:xfrm>
        <a:graphic>
          <a:graphicData uri="http://schemas.openxmlformats.org/drawingml/2006/table">
            <a:tbl>
              <a:tblPr/>
              <a:tblGrid>
                <a:gridCol w="881170"/>
                <a:gridCol w="1130535"/>
                <a:gridCol w="5177928"/>
                <a:gridCol w="98281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내용 및 페이지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2017.01.02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2017.1.10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관리부문 추가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577679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-excel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 일괄 등록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삭제를 할 수 있도록 하여야 합니다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81401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차종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6629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세부 코드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62360"/>
              </p:ext>
            </p:extLst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3919347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그룹코드명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세부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그룹코드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그룹코드세부내역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608104"/>
              </p:ext>
            </p:extLst>
          </p:nvPr>
        </p:nvGraphicFramePr>
        <p:xfrm>
          <a:off x="95223" y="2093430"/>
          <a:ext cx="7522075" cy="39983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699566"/>
                <a:gridCol w="857535"/>
                <a:gridCol w="857535"/>
                <a:gridCol w="1213616"/>
                <a:gridCol w="1213616"/>
                <a:gridCol w="1213616"/>
                <a:gridCol w="1213616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그룹코드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그룹명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세부코드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세부코드이름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세부코드 설명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 구분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 구분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국내차량 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 차량 제조사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국내차량 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 차량 제조사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국내차량 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 차량 제조사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1003</a:t>
                      </a:r>
                      <a:endParaRPr lang="ko-KR" altLang="en-US" sz="800" dirty="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수입차량 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수입차량 제조사</a:t>
                      </a:r>
                      <a:endParaRPr lang="ko-KR" altLang="en-US" sz="800" dirty="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01</a:t>
                      </a:r>
                      <a:endParaRPr lang="ko-KR" altLang="en-US" sz="80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BMW</a:t>
                      </a:r>
                      <a:endParaRPr lang="ko-KR" altLang="en-US" sz="80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1003</a:t>
                      </a:r>
                      <a:endParaRPr lang="ko-KR" altLang="en-US" sz="800" dirty="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수입차량 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수입차량 제조사</a:t>
                      </a:r>
                      <a:endParaRPr lang="ko-KR" altLang="en-US" sz="800" dirty="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01</a:t>
                      </a:r>
                      <a:endParaRPr lang="ko-KR" altLang="en-US" sz="80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아우디 </a:t>
                      </a:r>
                      <a:endParaRPr lang="ko-KR" altLang="en-US" sz="800" dirty="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차량의 형태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1006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 정비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무상항목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무상점검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1006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 정비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무상항목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에어콘필터교체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1006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 정비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무상항목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와이퍼 교체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엔진오일교체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0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761312" y="867783"/>
          <a:ext cx="2049438" cy="407585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세부코드 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844824"/>
            <a:ext cx="6062957" cy="27363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84795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937737"/>
            <a:ext cx="108074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세부코드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224505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71474"/>
              </p:ext>
            </p:extLst>
          </p:nvPr>
        </p:nvGraphicFramePr>
        <p:xfrm>
          <a:off x="1057936" y="2467373"/>
          <a:ext cx="5923743" cy="1543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20"/>
                <a:gridCol w="2158995"/>
                <a:gridCol w="937349"/>
                <a:gridCol w="2028679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그룹코드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그룹코드등록일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그룹코드명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그룹코드비고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세부코드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세부코드등록일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세부코드명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1" y="2514326"/>
            <a:ext cx="2054872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89301" y="2758717"/>
            <a:ext cx="205487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037588" y="415648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92441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889301" y="3010596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414908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996171" y="2514326"/>
            <a:ext cx="1960208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94371" y="3262246"/>
            <a:ext cx="2054872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94371" y="3506637"/>
            <a:ext cx="205487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94371" y="3758516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96171" y="3295376"/>
            <a:ext cx="192653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1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577679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-excel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로 일괄 등록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삭제를 할 수 있도록 하여야 합니다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81401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차종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96916" y="670920"/>
            <a:ext cx="25795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대리점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561007"/>
              </p:ext>
            </p:extLst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대표자명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법인번호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대리점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494" y="1814346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대리점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7893"/>
              </p:ext>
            </p:extLst>
          </p:nvPr>
        </p:nvGraphicFramePr>
        <p:xfrm>
          <a:off x="95223" y="2093430"/>
          <a:ext cx="7459716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44369"/>
                <a:gridCol w="597462"/>
                <a:gridCol w="718112"/>
                <a:gridCol w="1027932"/>
                <a:gridCol w="514912"/>
                <a:gridCol w="746688"/>
                <a:gridCol w="746688"/>
                <a:gridCol w="746688"/>
                <a:gridCol w="1152128"/>
                <a:gridCol w="449825"/>
                <a:gridCol w="5149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 주소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법인번호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FAX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특이사항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직원수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서울서 서초구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서초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동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742-15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123-12-12345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 담담 중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24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64" name="그룹 63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74" name="직사각형 73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1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795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대리점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56792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59926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49705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57024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9693"/>
              </p:ext>
            </p:extLst>
          </p:nvPr>
        </p:nvGraphicFramePr>
        <p:xfrm>
          <a:off x="1057936" y="2179341"/>
          <a:ext cx="5923743" cy="2501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법인번호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1" y="2226294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339214" y="222537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889301" y="2470685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881342" y="3195277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14309" y="3478015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601542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36387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339214" y="247882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37351" y="2301148"/>
            <a:ext cx="2212002" cy="7723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회사 로그 표시 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889301" y="2722564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889301" y="298053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889301" y="3244730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896316" y="3502066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067054" y="3779511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 번호 검색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1889301" y="3790168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889301" y="3998253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889301" y="4215130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600801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36924" y="220465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13591" y="317951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회사로그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44265" y="3184223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93801" y="3184641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89301" y="4473522"/>
            <a:ext cx="4910911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6178244" y="326383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260688"/>
              </p:ext>
            </p:extLst>
          </p:nvPr>
        </p:nvGraphicFramePr>
        <p:xfrm>
          <a:off x="1063694" y="4797152"/>
          <a:ext cx="591798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/>
                <a:gridCol w="1286481"/>
                <a:gridCol w="3228566"/>
              </a:tblGrid>
              <a:tr h="2356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관리자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직    원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36052"/>
              </p:ext>
            </p:extLst>
          </p:nvPr>
        </p:nvGraphicFramePr>
        <p:xfrm>
          <a:off x="1095053" y="5026385"/>
          <a:ext cx="5874171" cy="96339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837289"/>
                <a:gridCol w="837289"/>
                <a:gridCol w="837289"/>
                <a:gridCol w="837289"/>
                <a:gridCol w="167457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 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THDUE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김수현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타원 109"/>
          <p:cNvSpPr/>
          <p:nvPr/>
        </p:nvSpPr>
        <p:spPr>
          <a:xfrm>
            <a:off x="2216696" y="525429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5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169138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81401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차종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513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차종 관리 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452473"/>
              </p:ext>
            </p:extLst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제조사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모델명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세부모델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차종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차종 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29513"/>
              </p:ext>
            </p:extLst>
          </p:nvPr>
        </p:nvGraphicFramePr>
        <p:xfrm>
          <a:off x="95223" y="2093430"/>
          <a:ext cx="7522080" cy="395797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9944"/>
                <a:gridCol w="699566"/>
                <a:gridCol w="857535"/>
                <a:gridCol w="857535"/>
                <a:gridCol w="857535"/>
                <a:gridCol w="857535"/>
                <a:gridCol w="857535"/>
                <a:gridCol w="857535"/>
                <a:gridCol w="857535"/>
                <a:gridCol w="65982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제조사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유종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현대자동차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뉴카렌스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II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더뉴카렌스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LGP200CC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카렌스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더뉴카렌스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1700CC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가솔린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가솔린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인승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포른테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모하비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로체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옵티마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LPG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기아 자동차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리오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올뉴카니발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2.2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디젤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SUV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761312" y="867783"/>
          <a:ext cx="2049438" cy="407585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차종관리 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844824"/>
            <a:ext cx="6062957" cy="38164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84795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937737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차종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224505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566095"/>
              </p:ext>
            </p:extLst>
          </p:nvPr>
        </p:nvGraphicFramePr>
        <p:xfrm>
          <a:off x="1057936" y="2467373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20"/>
                <a:gridCol w="2158995"/>
                <a:gridCol w="937349"/>
                <a:gridCol w="2028679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차종 대분류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제조사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사용여부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세부모델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1" y="2514326"/>
            <a:ext cx="2054872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국산     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889301" y="2758717"/>
            <a:ext cx="205487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현대  ▼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4015062" y="4956575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92441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889301" y="3010596"/>
            <a:ext cx="137298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13960" y="494917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996171" y="2514326"/>
            <a:ext cx="1960208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14379" y="3027226"/>
            <a:ext cx="1306774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98893" y="3271919"/>
            <a:ext cx="205487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LPG </a:t>
            </a:r>
            <a:r>
              <a:rPr lang="ko-KR" altLang="en-US" sz="800"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37139" y="3273489"/>
            <a:ext cx="188556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대형 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SUV </a:t>
            </a:r>
            <a:r>
              <a:rPr lang="ko-KR" altLang="en-US" sz="800"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35629" y="302520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359094" y="3025202"/>
            <a:ext cx="59728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5037139" y="2745344"/>
            <a:ext cx="773496" cy="216761"/>
            <a:chOff x="10232961" y="1180668"/>
            <a:chExt cx="773496" cy="216761"/>
          </a:xfrm>
        </p:grpSpPr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39" name="TextBox 38"/>
          <p:cNvSpPr txBox="1"/>
          <p:nvPr/>
        </p:nvSpPr>
        <p:spPr bwMode="auto">
          <a:xfrm>
            <a:off x="1002696" y="3589828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latin typeface="맑은 고딕" pitchFamily="50" charset="-127"/>
                <a:ea typeface="맑은 고딕" pitchFamily="50" charset="-127"/>
              </a:rPr>
              <a:t>  정비 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정보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405297"/>
              </p:ext>
            </p:extLst>
          </p:nvPr>
        </p:nvGraphicFramePr>
        <p:xfrm>
          <a:off x="1060841" y="3857141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20"/>
                <a:gridCol w="2158995"/>
                <a:gridCol w="937349"/>
                <a:gridCol w="2028679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엔진오일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브레이크오일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309014"/>
              </p:ext>
            </p:extLst>
          </p:nvPr>
        </p:nvGraphicFramePr>
        <p:xfrm>
          <a:off x="642171" y="5490500"/>
          <a:ext cx="66040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429"/>
                <a:gridCol w="943429"/>
                <a:gridCol w="943429"/>
                <a:gridCol w="943429"/>
                <a:gridCol w="943429"/>
                <a:gridCol w="943429"/>
                <a:gridCol w="94342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차종대분류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제조사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모델명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세부모델명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유종 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차종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01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01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02</a:t>
                      </a:r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02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6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169138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81401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차종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0540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판매 상품 관리 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10161"/>
              </p:ext>
            </p:extLst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금액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세차판매상품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상품 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25549"/>
              </p:ext>
            </p:extLst>
          </p:nvPr>
        </p:nvGraphicFramePr>
        <p:xfrm>
          <a:off x="95223" y="2093430"/>
          <a:ext cx="7522074" cy="38648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6455"/>
                <a:gridCol w="626229"/>
                <a:gridCol w="788554"/>
                <a:gridCol w="788554"/>
                <a:gridCol w="966889"/>
                <a:gridCol w="709052"/>
                <a:gridCol w="966889"/>
                <a:gridCol w="1160267"/>
                <a:gridCol w="128918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적용일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횟수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25,0000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정기세차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정기 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25,0000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정기세차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정기 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중형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***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현대체 mediurr"/>
              </a:rPr>
              <a:t>전체</a:t>
            </a:r>
            <a:r>
              <a:rPr lang="en-US" altLang="ko-KR" sz="800" dirty="0" smtClean="0">
                <a:solidFill>
                  <a:schemeClr val="tx1"/>
                </a:solidFill>
                <a:latin typeface="현대체 mediurr"/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  <a:latin typeface="현대체 mediurr"/>
              </a:rPr>
              <a:t>▼     </a:t>
            </a:r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75196"/>
              </p:ext>
            </p:extLst>
          </p:nvPr>
        </p:nvGraphicFramePr>
        <p:xfrm>
          <a:off x="7761312" y="867783"/>
          <a:ext cx="2049438" cy="4411601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등록일자는 현재의 날짜로 설정한다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예약인 경우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기간은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예약 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기간은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한다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패키지 횟수는 쿠폰을 의미를 하면 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0540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판매 상품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0512" y="1407644"/>
            <a:ext cx="6062957" cy="51177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0478" y="141077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651810" y="1500557"/>
            <a:ext cx="151195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세차 판매 상품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541102" y="180787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75887"/>
              </p:ext>
            </p:extLst>
          </p:nvPr>
        </p:nvGraphicFramePr>
        <p:xfrm>
          <a:off x="626379" y="2030193"/>
          <a:ext cx="5942061" cy="426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418"/>
                <a:gridCol w="501867"/>
                <a:gridCol w="1656184"/>
                <a:gridCol w="648072"/>
                <a:gridCol w="2335520"/>
              </a:tblGrid>
              <a:tr h="246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상품군 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세차 상품명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~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횟수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기간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          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                          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판매금액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  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회성고객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옵션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정기 세차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          </a:t>
                      </a:r>
                      <a:r>
                        <a:rPr lang="en-US" altLang="ko-KR" sz="800" baseline="0" dirty="0" smtClean="0"/>
                        <a:t>   </a:t>
                      </a:r>
                      <a:r>
                        <a:rPr lang="ko-KR" altLang="en-US" sz="800" baseline="0" smtClean="0"/>
                        <a:t>상품                                           옵션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460820" y="2323439"/>
            <a:ext cx="206122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06031" y="639699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239205" y="148723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52411" y="2594370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451394" y="285757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504929" y="638958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520525" y="2597398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524362" y="3805361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626212" y="3805361"/>
            <a:ext cx="1715869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131215" y="3801242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27950" y="4039870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629800" y="4039870"/>
            <a:ext cx="1712281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687128" y="4035751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134803" y="4035751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269979" y="3595117"/>
            <a:ext cx="2951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상품명                                                   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309577" y="2876012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경차        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452411" y="3409736"/>
            <a:ext cx="5045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4381969" y="2570037"/>
            <a:ext cx="821294" cy="215444"/>
            <a:chOff x="5346047" y="2952923"/>
            <a:chExt cx="821294" cy="215444"/>
          </a:xfrm>
        </p:grpSpPr>
        <p:grpSp>
          <p:nvGrpSpPr>
            <p:cNvPr id="122" name="그룹 121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126" name="타원 125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 bwMode="auto">
          <a:xfrm>
            <a:off x="5356524" y="3785897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5356524" y="402402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3287995" y="2852040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445468" y="2065362"/>
            <a:ext cx="2067148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일반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회성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정기세차 </a:t>
            </a:r>
            <a:r>
              <a:rPr lang="ko-KR" altLang="en-US" sz="80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311635" y="205214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311635" y="2324452"/>
            <a:ext cx="78538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019340" y="4814546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908340" y="4801389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031370" y="5044273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908340" y="503111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031370" y="5264540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908340" y="525138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19340" y="5455058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908340" y="544190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661648" y="4823152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661648" y="5040540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663064" y="5251022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672335" y="5455058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521358" y="4289480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23208" y="4289480"/>
            <a:ext cx="1712281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680536" y="4285361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128211" y="4285361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5349932" y="427363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563619" y="2323684"/>
            <a:ext cx="78538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475310" y="313393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591973" y="3153704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</p:spTree>
    <p:extLst>
      <p:ext uri="{BB962C8B-B14F-4D97-AF65-F5344CB8AC3E}">
        <p14:creationId xmlns:p14="http://schemas.microsoft.com/office/powerpoint/2010/main" val="1293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75196"/>
              </p:ext>
            </p:extLst>
          </p:nvPr>
        </p:nvGraphicFramePr>
        <p:xfrm>
          <a:off x="7761312" y="867783"/>
          <a:ext cx="2049438" cy="4411601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등록일자는 현재의 날짜로 설정한다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예약인 경우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기간은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예약 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기간은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한다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패키지 횟수는 쿠폰을 의미를 하면 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0540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판매 상품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0512" y="1407644"/>
            <a:ext cx="6062957" cy="51177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0478" y="141077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651810" y="1500557"/>
            <a:ext cx="151195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세차 판매 상품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541102" y="180787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47106"/>
              </p:ext>
            </p:extLst>
          </p:nvPr>
        </p:nvGraphicFramePr>
        <p:xfrm>
          <a:off x="626379" y="2030193"/>
          <a:ext cx="5942061" cy="4004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418"/>
                <a:gridCol w="501867"/>
                <a:gridCol w="1656184"/>
                <a:gridCol w="648072"/>
                <a:gridCol w="2335520"/>
              </a:tblGrid>
              <a:tr h="246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상품군 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세차 상품명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~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횟수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기간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          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                          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판매금액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  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옵션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정기 세차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          </a:t>
                      </a:r>
                      <a:r>
                        <a:rPr lang="en-US" altLang="ko-KR" sz="800" baseline="0" dirty="0" smtClean="0"/>
                        <a:t>   </a:t>
                      </a:r>
                      <a:r>
                        <a:rPr lang="ko-KR" altLang="en-US" sz="800" baseline="0" smtClean="0"/>
                        <a:t>상품                                           옵션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460820" y="2323439"/>
            <a:ext cx="206122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06031" y="615886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239205" y="148723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52411" y="2594370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451394" y="285757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504929" y="615146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520525" y="2597398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524362" y="3567236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626212" y="3567236"/>
            <a:ext cx="1715869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131215" y="3563117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27950" y="3801745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629800" y="3801745"/>
            <a:ext cx="1712281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687128" y="3797626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134803" y="3797626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269979" y="3356992"/>
            <a:ext cx="295183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상품명                                                   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309577" y="2876012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경차        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452411" y="3171611"/>
            <a:ext cx="5045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4381969" y="2570037"/>
            <a:ext cx="821294" cy="215444"/>
            <a:chOff x="5346047" y="2952923"/>
            <a:chExt cx="821294" cy="215444"/>
          </a:xfrm>
        </p:grpSpPr>
        <p:grpSp>
          <p:nvGrpSpPr>
            <p:cNvPr id="122" name="그룹 121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126" name="타원 125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124" name="타원 123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 bwMode="auto">
          <a:xfrm>
            <a:off x="5356524" y="35477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5356524" y="3785897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3287995" y="2852040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445468" y="2065362"/>
            <a:ext cx="2067148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일반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정기세차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311635" y="205214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311635" y="2324452"/>
            <a:ext cx="78538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019340" y="4576421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908340" y="4563264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031370" y="4806148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908340" y="479299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031370" y="5026415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908340" y="501325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019340" y="5216933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908340" y="520377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661648" y="4585027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661648" y="4802415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663064" y="5012897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672335" y="5216933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521358" y="4051355"/>
            <a:ext cx="1967142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23208" y="4051355"/>
            <a:ext cx="1712281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680536" y="4047236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128211" y="4047236"/>
            <a:ext cx="40237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5349932" y="4035507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563619" y="2323684"/>
            <a:ext cx="78538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45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595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차종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그룹 </a:t>
                      </a:r>
                      <a:r>
                        <a:rPr lang="ko-KR" altLang="en-US" sz="700" dirty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0540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쿠폰 판매 상품 관리 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91947" y="1271728"/>
          <a:ext cx="7578853" cy="2640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모델명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세부모델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쿠폰판매상품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 판매 상품 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18452"/>
              </p:ext>
            </p:extLst>
          </p:nvPr>
        </p:nvGraphicFramePr>
        <p:xfrm>
          <a:off x="95223" y="2093430"/>
          <a:ext cx="7475597" cy="38648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3308"/>
                <a:gridCol w="728140"/>
                <a:gridCol w="916881"/>
                <a:gridCol w="916881"/>
                <a:gridCol w="1645303"/>
                <a:gridCol w="824441"/>
                <a:gridCol w="1124238"/>
                <a:gridCol w="1056405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적용일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패키지횟수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판매금액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+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철분 제거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+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철분 제거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+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철분 제거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+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철분 제거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+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철분 제거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현대체 mediurr"/>
              </a:rPr>
              <a:t>전체</a:t>
            </a:r>
            <a:r>
              <a:rPr lang="en-US" altLang="ko-KR" sz="800" dirty="0" smtClean="0">
                <a:solidFill>
                  <a:schemeClr val="tx1"/>
                </a:solidFill>
                <a:latin typeface="현대체 mediurr"/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  <a:latin typeface="현대체 mediurr"/>
              </a:rPr>
              <a:t>▼     </a:t>
            </a:r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07648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57056" y="2245397"/>
            <a:ext cx="410445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98327" y="1124744"/>
            <a:ext cx="1300161" cy="37147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endParaRPr lang="ko-KR" altLang="en-US" sz="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꺾인 연결선 8"/>
          <p:cNvCxnSpPr>
            <a:stCxn id="11" idx="0"/>
            <a:endCxn id="8" idx="2"/>
          </p:cNvCxnSpPr>
          <p:nvPr/>
        </p:nvCxnSpPr>
        <p:spPr>
          <a:xfrm rot="5400000" flipH="1" flipV="1">
            <a:off x="1403785" y="1464297"/>
            <a:ext cx="1212700" cy="127654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35909"/>
              </p:ext>
            </p:extLst>
          </p:nvPr>
        </p:nvGraphicFramePr>
        <p:xfrm>
          <a:off x="788381" y="2708920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지역관리자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26170"/>
              </p:ext>
            </p:extLst>
          </p:nvPr>
        </p:nvGraphicFramePr>
        <p:xfrm>
          <a:off x="3268768" y="2708920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지역관리자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15" name="꺾인 연결선 14"/>
          <p:cNvCxnSpPr>
            <a:stCxn id="13" idx="0"/>
            <a:endCxn id="8" idx="2"/>
          </p:cNvCxnSpPr>
          <p:nvPr/>
        </p:nvCxnSpPr>
        <p:spPr>
          <a:xfrm rot="16200000" flipV="1">
            <a:off x="2641940" y="1502688"/>
            <a:ext cx="1212700" cy="119976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489387"/>
              </p:ext>
            </p:extLst>
          </p:nvPr>
        </p:nvGraphicFramePr>
        <p:xfrm>
          <a:off x="155030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876096"/>
              </p:ext>
            </p:extLst>
          </p:nvPr>
        </p:nvGraphicFramePr>
        <p:xfrm>
          <a:off x="1405362" y="3750561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99580"/>
              </p:ext>
            </p:extLst>
          </p:nvPr>
        </p:nvGraphicFramePr>
        <p:xfrm>
          <a:off x="1405362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39456"/>
              </p:ext>
            </p:extLst>
          </p:nvPr>
        </p:nvGraphicFramePr>
        <p:xfrm>
          <a:off x="1405362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대리점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82196"/>
              </p:ext>
            </p:extLst>
          </p:nvPr>
        </p:nvGraphicFramePr>
        <p:xfrm>
          <a:off x="155030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20941"/>
              </p:ext>
            </p:extLst>
          </p:nvPr>
        </p:nvGraphicFramePr>
        <p:xfrm>
          <a:off x="155030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23" name="직선 연결선 22"/>
          <p:cNvCxnSpPr>
            <a:stCxn id="31" idx="2"/>
            <a:endCxn id="32" idx="0"/>
          </p:cNvCxnSpPr>
          <p:nvPr/>
        </p:nvCxnSpPr>
        <p:spPr>
          <a:xfrm>
            <a:off x="734433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5" idx="2"/>
            <a:endCxn id="31" idx="0"/>
          </p:cNvCxnSpPr>
          <p:nvPr/>
        </p:nvCxnSpPr>
        <p:spPr>
          <a:xfrm flipH="1">
            <a:off x="734433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9" idx="2"/>
            <a:endCxn id="30" idx="0"/>
          </p:cNvCxnSpPr>
          <p:nvPr/>
        </p:nvCxnSpPr>
        <p:spPr>
          <a:xfrm>
            <a:off x="1984765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26" idx="2"/>
            <a:endCxn id="29" idx="0"/>
          </p:cNvCxnSpPr>
          <p:nvPr/>
        </p:nvCxnSpPr>
        <p:spPr>
          <a:xfrm>
            <a:off x="1984765" y="4086793"/>
            <a:ext cx="0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11" idx="2"/>
            <a:endCxn id="26" idx="0"/>
          </p:cNvCxnSpPr>
          <p:nvPr/>
        </p:nvCxnSpPr>
        <p:spPr>
          <a:xfrm rot="16200000" flipH="1">
            <a:off x="1325609" y="3091404"/>
            <a:ext cx="705409" cy="612903"/>
          </a:xfrm>
          <a:prstGeom prst="bentConnector3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1" idx="2"/>
            <a:endCxn id="25" idx="0"/>
          </p:cNvCxnSpPr>
          <p:nvPr/>
        </p:nvCxnSpPr>
        <p:spPr>
          <a:xfrm rot="5400000">
            <a:off x="702483" y="3081181"/>
            <a:ext cx="705409" cy="633351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48841"/>
              </p:ext>
            </p:extLst>
          </p:nvPr>
        </p:nvGraphicFramePr>
        <p:xfrm>
          <a:off x="2648744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016222"/>
              </p:ext>
            </p:extLst>
          </p:nvPr>
        </p:nvGraphicFramePr>
        <p:xfrm>
          <a:off x="2648744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24506"/>
              </p:ext>
            </p:extLst>
          </p:nvPr>
        </p:nvGraphicFramePr>
        <p:xfrm>
          <a:off x="2648744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54" name="직선 연결선 53"/>
          <p:cNvCxnSpPr>
            <a:stCxn id="52" idx="2"/>
            <a:endCxn id="53" idx="0"/>
          </p:cNvCxnSpPr>
          <p:nvPr/>
        </p:nvCxnSpPr>
        <p:spPr>
          <a:xfrm>
            <a:off x="3228147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51" idx="2"/>
            <a:endCxn id="52" idx="0"/>
          </p:cNvCxnSpPr>
          <p:nvPr/>
        </p:nvCxnSpPr>
        <p:spPr>
          <a:xfrm flipH="1">
            <a:off x="3228147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3" idx="2"/>
            <a:endCxn id="51" idx="0"/>
          </p:cNvCxnSpPr>
          <p:nvPr/>
        </p:nvCxnSpPr>
        <p:spPr>
          <a:xfrm rot="5400000">
            <a:off x="3187494" y="3089883"/>
            <a:ext cx="705409" cy="615946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01547"/>
              </p:ext>
            </p:extLst>
          </p:nvPr>
        </p:nvGraphicFramePr>
        <p:xfrm>
          <a:off x="3872880" y="3750561"/>
          <a:ext cx="1166963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관리자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54689"/>
              </p:ext>
            </p:extLst>
          </p:nvPr>
        </p:nvGraphicFramePr>
        <p:xfrm>
          <a:off x="3872880" y="4789817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Manager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55963"/>
              </p:ext>
            </p:extLst>
          </p:nvPr>
        </p:nvGraphicFramePr>
        <p:xfrm>
          <a:off x="3872880" y="5661248"/>
          <a:ext cx="1158806" cy="336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80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지점 </a:t>
                      </a:r>
                      <a:r>
                        <a:rPr lang="en-US" altLang="ko-KR" sz="1000" b="1" dirty="0" smtClean="0"/>
                        <a:t>Staff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61" name="직선 연결선 60"/>
          <p:cNvCxnSpPr>
            <a:stCxn id="59" idx="2"/>
            <a:endCxn id="60" idx="0"/>
          </p:cNvCxnSpPr>
          <p:nvPr/>
        </p:nvCxnSpPr>
        <p:spPr>
          <a:xfrm>
            <a:off x="4452283" y="5126049"/>
            <a:ext cx="0" cy="53519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58" idx="2"/>
            <a:endCxn id="59" idx="0"/>
          </p:cNvCxnSpPr>
          <p:nvPr/>
        </p:nvCxnSpPr>
        <p:spPr>
          <a:xfrm flipH="1">
            <a:off x="4452283" y="4086793"/>
            <a:ext cx="4078" cy="7030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13" idx="2"/>
            <a:endCxn id="58" idx="0"/>
          </p:cNvCxnSpPr>
          <p:nvPr/>
        </p:nvCxnSpPr>
        <p:spPr>
          <a:xfrm rot="16200000" flipH="1">
            <a:off x="3799562" y="3093761"/>
            <a:ext cx="705409" cy="608190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8049344" y="340003"/>
            <a:ext cx="14366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사이트 사용자 관리 레벨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42214" y="6309320"/>
            <a:ext cx="996267" cy="288032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36776" y="6300528"/>
            <a:ext cx="996267" cy="288032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3988283" y="6347610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대리점 직원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1547923" y="6345614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본사 직원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426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146481"/>
              </p:ext>
            </p:extLst>
          </p:nvPr>
        </p:nvGraphicFramePr>
        <p:xfrm>
          <a:off x="7761312" y="867783"/>
          <a:ext cx="2049438" cy="4755753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대구분은 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정기판매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쿠폰판매 선택할 수 있음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정기 판매의 경우 판매갯수가 한 개임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쿠폰 판매는 묶어서 판매하여 개수라 선택할 수 있음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등록일자는 현재의 날짜로 설정한다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예약인 경우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 기간은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 예약 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회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기간은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일로 설정 한다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패키지 횟수는 쿠폰을 의미를 하면 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96427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쿠폰 판매 상품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8405" y="1359696"/>
            <a:ext cx="6062957" cy="4157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85878" y="136632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677210" y="1456107"/>
            <a:ext cx="151195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쿠폰 판매 상품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541102" y="180787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116639"/>
              </p:ext>
            </p:extLst>
          </p:nvPr>
        </p:nvGraphicFramePr>
        <p:xfrm>
          <a:off x="626379" y="2030193"/>
          <a:ext cx="5923743" cy="1286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패키지횟수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                                       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판매금액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유효기간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                    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457744" y="2043956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512616" y="512949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264605" y="144278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448700" y="2583626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430380" y="2053845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411514" y="5122095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66392" y="2840189"/>
            <a:ext cx="2046224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경차         </a:t>
            </a:r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4474344" y="2561130"/>
            <a:ext cx="821294" cy="215444"/>
            <a:chOff x="5346047" y="2952923"/>
            <a:chExt cx="821294" cy="215444"/>
          </a:xfrm>
        </p:grpSpPr>
        <p:grpSp>
          <p:nvGrpSpPr>
            <p:cNvPr id="81" name="그룹 80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120" name="직사각형 119"/>
          <p:cNvSpPr/>
          <p:nvPr/>
        </p:nvSpPr>
        <p:spPr>
          <a:xfrm>
            <a:off x="1448700" y="3096753"/>
            <a:ext cx="5045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56787" y="2831276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365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50185" y="2317613"/>
            <a:ext cx="1342575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5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436555" y="2308621"/>
            <a:ext cx="85908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115688"/>
              </p:ext>
            </p:extLst>
          </p:nvPr>
        </p:nvGraphicFramePr>
        <p:xfrm>
          <a:off x="626379" y="3360616"/>
          <a:ext cx="591079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221"/>
                <a:gridCol w="5184576"/>
              </a:tblGrid>
              <a:tr h="192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         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</a:rPr>
                        <a:t>상품  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</a:rPr>
                        <a:t>                                       옵션                                 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1465107" y="3617649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50422" y="360449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477137" y="3847376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50422" y="3834219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477137" y="4067643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50422" y="405448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65107" y="4258161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050422" y="4245004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107415" y="3626255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07415" y="3843643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108831" y="4054125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118102" y="4258161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65107" y="4474220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050422" y="446106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118102" y="4474220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472950" y="4697881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058265" y="4684724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125945" y="4697881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472950" y="4888068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내부세차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외부세차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058265" y="487491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125945" y="4888068"/>
            <a:ext cx="1486649" cy="128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641195" y="2325670"/>
            <a:ext cx="85908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1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914186" y="1484784"/>
            <a:ext cx="6127046" cy="41764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31722" y="1484784"/>
            <a:ext cx="6109510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612824" y="1566714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1005484" y="1554992"/>
            <a:ext cx="113043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세차 상품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23768" y="2019496"/>
            <a:ext cx="46315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96992" y="2019496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957825" y="2339302"/>
          <a:ext cx="3986395" cy="26702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46625"/>
                <a:gridCol w="597462"/>
                <a:gridCol w="551295"/>
                <a:gridCol w="413312"/>
                <a:gridCol w="935600"/>
                <a:gridCol w="777989"/>
                <a:gridCol w="4641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적용일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횟수</a:t>
                      </a:r>
                      <a:r>
                        <a:rPr lang="ko-KR" altLang="en-US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25,0000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정기세차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경차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정기 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내부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+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외부 세차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25,0000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정기세차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2017.1.12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정기 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회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/ 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10,0000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1833184" y="4920278"/>
            <a:ext cx="451896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30369" y="2019496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차종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84827" y="1930814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883124" y="1322401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27033" y="522797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025931" y="522797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025009" y="2348880"/>
          <a:ext cx="1873432" cy="246481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9382"/>
                <a:gridCol w="747025"/>
                <a:gridCol w="747025"/>
              </a:tblGrid>
              <a:tr h="219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체크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옵션명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연막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유리창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타르제거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하부세차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철분제거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가죽시트케어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456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134720" y="2621186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34720" y="2830736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34720" y="3068960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134720" y="3284860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134720" y="3519810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39309" y="3741548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39309" y="3951098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39309" y="4189322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39309" y="4405222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39309" y="4640172"/>
            <a:ext cx="129430" cy="1283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4148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560512" y="1407644"/>
            <a:ext cx="6062957" cy="51177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0478" y="141077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651810" y="1500557"/>
            <a:ext cx="146226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정비 </a:t>
            </a: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판매 상품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41102" y="180787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681671"/>
              </p:ext>
            </p:extLst>
          </p:nvPr>
        </p:nvGraphicFramePr>
        <p:xfrm>
          <a:off x="626379" y="2030193"/>
          <a:ext cx="5942061" cy="355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418"/>
                <a:gridCol w="2158051"/>
                <a:gridCol w="648072"/>
                <a:gridCol w="2335520"/>
              </a:tblGrid>
              <a:tr h="246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상품군 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세차 상품명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~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횟수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기간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          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                          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판매금액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제조사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세부차종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고객명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36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품목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1460820" y="2323439"/>
            <a:ext cx="206122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엔진오일 교환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606031" y="615886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239205" y="148723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489494" y="2614130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6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89494" y="313951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올뉴</a:t>
            </a:r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카니발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04929" y="615146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520525" y="2597398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60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309577" y="2876012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기아        </a:t>
            </a:r>
            <a:r>
              <a:rPr lang="ko-KR" altLang="en-US" sz="800" dirty="0"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381969" y="2570037"/>
            <a:ext cx="821294" cy="215444"/>
            <a:chOff x="5346047" y="2952923"/>
            <a:chExt cx="821294" cy="215444"/>
          </a:xfrm>
        </p:grpSpPr>
        <p:grpSp>
          <p:nvGrpSpPr>
            <p:cNvPr id="65" name="그룹 64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73" name="TextBox 72"/>
          <p:cNvSpPr txBox="1"/>
          <p:nvPr/>
        </p:nvSpPr>
        <p:spPr bwMode="auto">
          <a:xfrm>
            <a:off x="3287995" y="2852040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445468" y="2065362"/>
            <a:ext cx="2067148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일반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정기점검 </a:t>
            </a:r>
            <a:r>
              <a:rPr lang="ko-KR" altLang="en-US" sz="80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11635" y="205214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311635" y="2324452"/>
            <a:ext cx="78538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563619" y="2323684"/>
            <a:ext cx="78538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74254" y="288043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401296" y="313160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2.2 </a:t>
            </a:r>
            <a:r>
              <a:rPr lang="ko-KR" altLang="en-US" sz="800" smtClean="0">
                <a:latin typeface="돋움" pitchFamily="50" charset="-127"/>
                <a:ea typeface="돋움" pitchFamily="50" charset="-127"/>
              </a:rPr>
              <a:t>디젤 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89494" y="338716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디젤 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401296" y="337925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591973" y="3644700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489494" y="363481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디젤 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489494" y="3847715"/>
            <a:ext cx="488399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BMW 520d </a:t>
            </a:r>
            <a:r>
              <a:rPr lang="ko-KR" altLang="en-US" sz="800" smtClean="0">
                <a:latin typeface="돋움" pitchFamily="50" charset="-127"/>
                <a:ea typeface="돋움" pitchFamily="50" charset="-127"/>
              </a:rPr>
              <a:t>관련 추가 견적 요청 진행 함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. 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68624" y="4221088"/>
            <a:ext cx="144016" cy="1219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730533" y="4168003"/>
            <a:ext cx="27751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엔진오일 교체                                횟수 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580282" y="4480415"/>
            <a:ext cx="144016" cy="1219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1742191" y="4427330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브레이크 오일 교체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580282" y="4752395"/>
            <a:ext cx="144016" cy="1219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1742191" y="4699310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원도우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브러쉬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교체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1899" y="4209234"/>
            <a:ext cx="801290" cy="124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839537" y="4723584"/>
            <a:ext cx="801290" cy="124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1742191" y="4983193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정기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정검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839537" y="5007467"/>
            <a:ext cx="801290" cy="1246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575571" y="5048105"/>
            <a:ext cx="144016" cy="1219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4148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560512" y="1124743"/>
            <a:ext cx="6062957" cy="5634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0478" y="1127878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651810" y="1217657"/>
            <a:ext cx="146226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정비 </a:t>
            </a: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판매 상품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541102" y="152497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41410"/>
              </p:ext>
            </p:extLst>
          </p:nvPr>
        </p:nvGraphicFramePr>
        <p:xfrm>
          <a:off x="626379" y="1747293"/>
          <a:ext cx="5942061" cy="4673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418"/>
                <a:gridCol w="501867"/>
                <a:gridCol w="1656184"/>
                <a:gridCol w="648072"/>
                <a:gridCol w="2335520"/>
              </a:tblGrid>
              <a:tr h="246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상품군 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ko-KR" altLang="en-US" sz="800" dirty="0" smtClean="0"/>
                        <a:t>정비 </a:t>
                      </a:r>
                      <a:r>
                        <a:rPr lang="ko-KR" altLang="en-US" sz="800" dirty="0" smtClean="0"/>
                        <a:t>상품명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~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횟수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기간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          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                          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판매금액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제조사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세부차종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유종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고객명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무상 교체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정기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          </a:t>
                      </a:r>
                      <a:r>
                        <a:rPr lang="en-US" altLang="ko-KR" sz="800" baseline="0" dirty="0" smtClean="0"/>
                        <a:t>   </a:t>
                      </a:r>
                      <a:r>
                        <a:rPr lang="ko-KR" altLang="en-US" sz="800" baseline="0" smtClean="0"/>
                        <a:t>상품                                           옵션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무상점검   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무상점검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무상점검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무상점검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무상점검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무상점검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무상점검 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1460820" y="2040539"/>
            <a:ext cx="206122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브레이크오일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685106" y="6465886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239205" y="120433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452411" y="2311470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89494" y="285661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올뉴</a:t>
            </a:r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카니발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84004" y="6458482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520525" y="2314498"/>
            <a:ext cx="759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309577" y="2593112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기아        </a:t>
            </a:r>
            <a:r>
              <a:rPr lang="ko-KR" altLang="en-US" sz="800" dirty="0"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381969" y="2287137"/>
            <a:ext cx="821294" cy="215444"/>
            <a:chOff x="5346047" y="2952923"/>
            <a:chExt cx="821294" cy="215444"/>
          </a:xfrm>
        </p:grpSpPr>
        <p:grpSp>
          <p:nvGrpSpPr>
            <p:cNvPr id="65" name="그룹 64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73" name="TextBox 72"/>
          <p:cNvSpPr txBox="1"/>
          <p:nvPr/>
        </p:nvSpPr>
        <p:spPr bwMode="auto">
          <a:xfrm>
            <a:off x="3287995" y="2569140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445468" y="1782462"/>
            <a:ext cx="2067148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일반 </a:t>
            </a:r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/  1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회성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정기점검 </a:t>
            </a:r>
            <a:r>
              <a:rPr lang="ko-KR" altLang="en-US" sz="80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11635" y="1769248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311635" y="2041552"/>
            <a:ext cx="78538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563619" y="2040784"/>
            <a:ext cx="78538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74254" y="259753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401296" y="284870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2.2 </a:t>
            </a:r>
            <a:r>
              <a:rPr lang="ko-KR" altLang="en-US" sz="800" smtClean="0">
                <a:latin typeface="돋움" pitchFamily="50" charset="-127"/>
                <a:ea typeface="돋움" pitchFamily="50" charset="-127"/>
              </a:rPr>
              <a:t>디젤 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489494" y="310426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디젤 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401296" y="309635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91973" y="3361800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89494" y="3351916"/>
            <a:ext cx="183660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디젤 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89494" y="3564815"/>
            <a:ext cx="488399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BMW 520d </a:t>
            </a:r>
            <a:r>
              <a:rPr lang="ko-KR" altLang="en-US" sz="800" smtClean="0">
                <a:latin typeface="돋움" pitchFamily="50" charset="-127"/>
                <a:ea typeface="돋움" pitchFamily="50" charset="-127"/>
              </a:rPr>
              <a:t>관련 추가 견적 요청 진행 함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. </a:t>
            </a:r>
            <a:endParaRPr lang="ko-KR" altLang="en-US" sz="800" dirty="0" smtClean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704528" y="867783"/>
            <a:ext cx="10695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회성 고객인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2584004" y="5142412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에어콘필터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교체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085326" y="3832896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993758" y="3823158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509561" y="3835470"/>
            <a:ext cx="1067175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에이콘필터</a:t>
            </a:r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 교체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638553" y="3852184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530138" y="3825294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교체횟수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 bwMode="auto">
          <a:xfrm>
            <a:off x="5451128" y="382291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교체기간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204563" y="3840326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3649375" y="3832724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기준차수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 bwMode="auto">
          <a:xfrm>
            <a:off x="2613139" y="5578069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에어콘필터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교체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078881" y="4067375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1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987313" y="4057637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0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503116" y="4069949"/>
            <a:ext cx="1067175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엔진오일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632108" y="408666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80" name="TextBox 79"/>
          <p:cNvSpPr txBox="1"/>
          <p:nvPr/>
        </p:nvSpPr>
        <p:spPr bwMode="auto">
          <a:xfrm>
            <a:off x="4523693" y="4059773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교체횟수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 bwMode="auto">
          <a:xfrm>
            <a:off x="5444683" y="4057389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교체기간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198118" y="4074805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0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 bwMode="auto">
          <a:xfrm>
            <a:off x="3642930" y="4067203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기준차수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078881" y="4279429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6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987313" y="4269691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1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503116" y="4282003"/>
            <a:ext cx="1067175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무상점검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632108" y="429871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88" name="TextBox 87"/>
          <p:cNvSpPr txBox="1"/>
          <p:nvPr/>
        </p:nvSpPr>
        <p:spPr bwMode="auto">
          <a:xfrm>
            <a:off x="4523693" y="427182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교체횟수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5444683" y="4269443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교체기간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198118" y="4286859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1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3642930" y="427925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기준차수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10855" y="3859079"/>
            <a:ext cx="15599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522042" y="3852184"/>
            <a:ext cx="15599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085326" y="4507374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3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993758" y="4497636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509561" y="4509948"/>
            <a:ext cx="1067175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와이퍼 교체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638553" y="452666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4530138" y="449977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교체횟수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 bwMode="auto">
          <a:xfrm>
            <a:off x="5451128" y="449738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교체기간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204563" y="4514804"/>
            <a:ext cx="37973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1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3649375" y="450720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기준차수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310855" y="4102587"/>
            <a:ext cx="15599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522042" y="4095692"/>
            <a:ext cx="15599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316846" y="4307277"/>
            <a:ext cx="15599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528033" y="4300382"/>
            <a:ext cx="15599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323051" y="4540470"/>
            <a:ext cx="15599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534238" y="4533575"/>
            <a:ext cx="15599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3467626" y="4907037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에어콘필터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교체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3496761" y="5342694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에어콘필터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교체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 bwMode="auto">
          <a:xfrm>
            <a:off x="3462447" y="5810751"/>
            <a:ext cx="12961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에어콘필터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교체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08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79696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그룹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815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단말기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4292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379130"/>
              </p:ext>
            </p:extLst>
          </p:nvPr>
        </p:nvGraphicFramePr>
        <p:xfrm>
          <a:off x="95223" y="2093430"/>
          <a:ext cx="7522073" cy="45970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1321"/>
                <a:gridCol w="997512"/>
                <a:gridCol w="724011"/>
                <a:gridCol w="789524"/>
                <a:gridCol w="789524"/>
                <a:gridCol w="726050"/>
                <a:gridCol w="817867"/>
                <a:gridCol w="864096"/>
                <a:gridCol w="746688"/>
                <a:gridCol w="7654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김선영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Car_7781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550047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20128" y="1557388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14213" y="156846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83251" y="1304081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71502" y="1564168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51" name="타원 50"/>
          <p:cNvSpPr/>
          <p:nvPr/>
        </p:nvSpPr>
        <p:spPr>
          <a:xfrm>
            <a:off x="2577280" y="338792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67463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미분류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대리점차량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고객차량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기타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선택을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설치 대리점이 선택이 되지 않으면 아래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popup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표시를 한다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선택되면 다음 페이지 참조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다음 페이지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 pop up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참조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815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단말기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95925"/>
              </p:ext>
            </p:extLst>
          </p:nvPr>
        </p:nvGraphicFramePr>
        <p:xfrm>
          <a:off x="152806" y="1271728"/>
          <a:ext cx="7517994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0118"/>
                <a:gridCol w="1091558"/>
                <a:gridCol w="684035"/>
                <a:gridCol w="1164409"/>
                <a:gridCol w="738026"/>
                <a:gridCol w="1224136"/>
                <a:gridCol w="576064"/>
                <a:gridCol w="1349648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110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en-US" altLang="ko-KR" sz="1200" dirty="0" smtClean="0">
                <a:latin typeface="현대체 mediurr"/>
              </a:rPr>
              <a:t>BLE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10753"/>
              </p:ext>
            </p:extLst>
          </p:nvPr>
        </p:nvGraphicFramePr>
        <p:xfrm>
          <a:off x="95057" y="2112553"/>
          <a:ext cx="7589485" cy="45970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1321"/>
                <a:gridCol w="997512"/>
                <a:gridCol w="724011"/>
                <a:gridCol w="789524"/>
                <a:gridCol w="789524"/>
                <a:gridCol w="726050"/>
                <a:gridCol w="817867"/>
                <a:gridCol w="864096"/>
                <a:gridCol w="746688"/>
                <a:gridCol w="83289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BLE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설치자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김선영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Car_7781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인천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방신우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1234567890123456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99" y="1046639"/>
            <a:ext cx="3025378" cy="18051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73348" y="1880472"/>
            <a:ext cx="673754" cy="1500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10119439" y="242088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0883441" y="19813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6131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550047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61318" y="1557388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55403" y="156846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5540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383251" y="1304081"/>
            <a:ext cx="1223944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571502" y="1564168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2069" y="2051700"/>
            <a:ext cx="6062957" cy="4220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2035" y="20548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083367" y="2144613"/>
            <a:ext cx="12618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BLE </a:t>
            </a:r>
            <a:r>
              <a:rPr kumimoji="0" lang="ko-KR" altLang="en-US" sz="1100" smtClean="0">
                <a:latin typeface="맑은 고딕" pitchFamily="50" charset="-127"/>
                <a:ea typeface="맑은 고딕" pitchFamily="50" charset="-127"/>
              </a:rPr>
              <a:t>단말기 등록 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972659" y="24848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7684"/>
              </p:ext>
            </p:extLst>
          </p:nvPr>
        </p:nvGraphicFramePr>
        <p:xfrm>
          <a:off x="1057936" y="2674249"/>
          <a:ext cx="5923743" cy="5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BLE ID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사용분류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1889301" y="2721202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39214" y="2720279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889301" y="2965593"/>
            <a:ext cx="20680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</a:rPr>
              <a:t>미  분  류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914309" y="2727090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" name="그림 60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91" y="2727090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4926078" y="2960913"/>
            <a:ext cx="1193465" cy="216761"/>
            <a:chOff x="9812992" y="1180668"/>
            <a:chExt cx="1193465" cy="216761"/>
          </a:xfrm>
        </p:grpSpPr>
        <p:grpSp>
          <p:nvGrpSpPr>
            <p:cNvPr id="63" name="그룹 62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73" name="TextBox 72"/>
          <p:cNvSpPr txBox="1"/>
          <p:nvPr/>
        </p:nvSpPr>
        <p:spPr bwMode="auto">
          <a:xfrm>
            <a:off x="965039" y="3414530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설치자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281791"/>
              </p:ext>
            </p:extLst>
          </p:nvPr>
        </p:nvGraphicFramePr>
        <p:xfrm>
          <a:off x="1057936" y="3609185"/>
          <a:ext cx="5923743" cy="77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1880565" y="3655842"/>
            <a:ext cx="1363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                     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880565" y="3897254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861890" y="3660604"/>
            <a:ext cx="1450013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885093" y="4162360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984491" y="4551623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사용자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60679"/>
              </p:ext>
            </p:extLst>
          </p:nvPr>
        </p:nvGraphicFramePr>
        <p:xfrm>
          <a:off x="1077388" y="4746278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1900017" y="4792935"/>
            <a:ext cx="1344144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81342" y="4797697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309773" y="365172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pic>
        <p:nvPicPr>
          <p:cNvPr id="84" name="그림 83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92" y="3901373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직사각형 84"/>
          <p:cNvSpPr/>
          <p:nvPr/>
        </p:nvSpPr>
        <p:spPr>
          <a:xfrm>
            <a:off x="6335462" y="365172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330559" y="478332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895506" y="5026065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89885" y="5311038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89" name="그림 88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61" y="4801395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1880565" y="5558434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89956" y="58717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  장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120655" y="58717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70762" y="21312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837728" y="307077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1342" y="5040133"/>
            <a:ext cx="2076778" cy="16494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271112" y="3565044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352063" y="357328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221685" y="4693628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0472" y="894875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8008" y="894876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80220" y="97680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91770" y="965084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10054" y="1429588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5016" y="1429588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54238"/>
              </p:ext>
            </p:extLst>
          </p:nvPr>
        </p:nvGraphicFramePr>
        <p:xfrm>
          <a:off x="244111" y="1772816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 bwMode="auto">
          <a:xfrm>
            <a:off x="218008" y="3068960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6655" y="1429588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25377" y="867782"/>
            <a:ext cx="3502200" cy="27900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fontAlgn="ctr"/>
            <a:r>
              <a:rPr lang="ko-KR" altLang="ko-KR" sz="800"/>
              <a:t>사용자명</a:t>
            </a:r>
          </a:p>
          <a:p>
            <a:pPr fontAlgn="ctr"/>
            <a:r>
              <a:rPr lang="ko-KR" altLang="ko-KR" sz="800"/>
              <a:t>사용자</a:t>
            </a:r>
            <a:r>
              <a:rPr lang="en-US" altLang="ko-KR" sz="800"/>
              <a:t>ID</a:t>
            </a:r>
            <a:endParaRPr lang="ko-KR" altLang="ko-KR" sz="800"/>
          </a:p>
          <a:p>
            <a:pPr fontAlgn="ctr"/>
            <a:r>
              <a:rPr lang="ko-KR" altLang="ko-KR" sz="800"/>
              <a:t>차량번호</a:t>
            </a:r>
            <a:r>
              <a:rPr lang="en-US" altLang="ko-KR" sz="800"/>
              <a:t> </a:t>
            </a:r>
            <a:endParaRPr lang="ko-KR" altLang="ko-KR" sz="800"/>
          </a:p>
          <a:p>
            <a:pPr fontAlgn="ctr"/>
            <a:r>
              <a:rPr lang="ko-KR" altLang="ko-KR" sz="800" b="1"/>
              <a:t>차종</a:t>
            </a:r>
            <a:endParaRPr lang="ko-KR" altLang="ko-KR" sz="800"/>
          </a:p>
          <a:p>
            <a:pPr fontAlgn="ctr"/>
            <a:r>
              <a:rPr lang="ko-KR" altLang="ko-KR" sz="800"/>
              <a:t>강일만</a:t>
            </a:r>
          </a:p>
          <a:p>
            <a:pPr fontAlgn="ctr"/>
            <a:r>
              <a:rPr lang="en-US" altLang="ko-KR" sz="800"/>
              <a:t>Equation72@naver.com</a:t>
            </a:r>
            <a:endParaRPr lang="ko-KR" altLang="ko-KR" sz="800"/>
          </a:p>
          <a:p>
            <a:pPr fontAlgn="ctr"/>
            <a:r>
              <a:rPr lang="en-US" altLang="ko-KR" sz="800"/>
              <a:t>72</a:t>
            </a:r>
            <a:r>
              <a:rPr lang="ko-KR" altLang="ko-KR" sz="800"/>
              <a:t>고</a:t>
            </a:r>
            <a:r>
              <a:rPr lang="en-US" altLang="ko-KR" sz="800"/>
              <a:t>1738</a:t>
            </a:r>
            <a:endParaRPr lang="ko-KR" altLang="ko-KR" sz="800"/>
          </a:p>
          <a:p>
            <a:pPr fontAlgn="ctr"/>
            <a:r>
              <a:rPr lang="ko-KR" altLang="ko-KR" sz="800"/>
              <a:t>소형차종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42913" y="867783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05125" y="94971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016675" y="937991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사용자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4959" y="1402495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09921" y="1402495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51913"/>
              </p:ext>
            </p:extLst>
          </p:nvPr>
        </p:nvGraphicFramePr>
        <p:xfrm>
          <a:off x="3969016" y="1745723"/>
          <a:ext cx="3426273" cy="12799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11737"/>
                <a:gridCol w="1240400"/>
                <a:gridCol w="559363"/>
                <a:gridCol w="111477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차량번호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0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이선희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박수동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하태훈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Equation72@naver.com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 bwMode="auto">
          <a:xfrm>
            <a:off x="3942913" y="3043617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41560" y="1402495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사용자명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32596"/>
              </p:ext>
            </p:extLst>
          </p:nvPr>
        </p:nvGraphicFramePr>
        <p:xfrm>
          <a:off x="7761312" y="867783"/>
          <a:ext cx="2049438" cy="4581216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대리점명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대표 담당자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연락처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로 선택가능 </a:t>
                      </a: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사용자명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사용장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ID,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차량번호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로 선택 가능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선택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“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직원명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연락처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작업 권역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“</a:t>
                      </a:r>
                      <a:r>
                        <a:rPr kumimoji="1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 선택 가능 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271113" y="134090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983045" y="13138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701574" y="275701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848893" y="277847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69410" y="732493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67313" y="636843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0471" y="3807406"/>
            <a:ext cx="3754309" cy="284360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8008" y="3807407"/>
            <a:ext cx="3729152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70982" y="390105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291770" y="3877615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10054" y="4342119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85016" y="4342119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39618"/>
              </p:ext>
            </p:extLst>
          </p:nvPr>
        </p:nvGraphicFramePr>
        <p:xfrm>
          <a:off x="244111" y="4685347"/>
          <a:ext cx="3673045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34874"/>
                <a:gridCol w="534874"/>
                <a:gridCol w="545589"/>
                <a:gridCol w="691578"/>
                <a:gridCol w="136613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18008" y="5981491"/>
            <a:ext cx="370736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16655" y="4342119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71113" y="425343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701574" y="566954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9410" y="3645024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47444" y="331727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46342" y="331727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59179" y="33082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758077" y="330828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047444" y="626855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46342" y="626855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4211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11655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배차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내역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234678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배차 내역 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배차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4119"/>
              </p:ext>
            </p:extLst>
          </p:nvPr>
        </p:nvGraphicFramePr>
        <p:xfrm>
          <a:off x="118231" y="2085394"/>
          <a:ext cx="7499065" cy="38896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672075"/>
                <a:gridCol w="655638"/>
                <a:gridCol w="1006475"/>
                <a:gridCol w="1815558"/>
                <a:gridCol w="936104"/>
                <a:gridCol w="1080120"/>
                <a:gridCol w="108012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기준요일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근무 시간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배차 간격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일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수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목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~ 19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30</a:t>
                      </a:r>
                      <a:r>
                        <a:rPr lang="ko-KR" altLang="en-US" sz="800" b="0" baseline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분간격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배차 내역 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7954" y="1628800"/>
            <a:ext cx="6062957" cy="30243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67920" y="16319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959252" y="1721713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배차 내역 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848544" y="20619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18510"/>
              </p:ext>
            </p:extLst>
          </p:nvPr>
        </p:nvGraphicFramePr>
        <p:xfrm>
          <a:off x="933821" y="2251349"/>
          <a:ext cx="5911288" cy="1956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704"/>
                <a:gridCol w="2376264"/>
                <a:gridCol w="864096"/>
                <a:gridCol w="2016224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담당직원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77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배차요일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근무시간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배차간격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948564" y="2298302"/>
            <a:ext cx="1409305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08162" y="2297379"/>
            <a:ext cx="505311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948563" y="2542693"/>
            <a:ext cx="485002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83232" y="3020509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3913473" y="428825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546647" y="17083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948564" y="2794572"/>
            <a:ext cx="196490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12371" y="4288259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81807" y="2075332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47934" y="2289513"/>
            <a:ext cx="1650652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48361" y="2794572"/>
            <a:ext cx="196490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3233" y="3305024"/>
            <a:ext cx="422144" cy="123111"/>
            <a:chOff x="2201265" y="3230193"/>
            <a:chExt cx="422144" cy="123111"/>
          </a:xfrm>
        </p:grpSpPr>
        <p:sp>
          <p:nvSpPr>
            <p:cNvPr id="7" name="직사각형 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일요일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197382" y="3305024"/>
            <a:ext cx="422144" cy="123111"/>
            <a:chOff x="2201265" y="3230193"/>
            <a:chExt cx="422144" cy="123111"/>
          </a:xfrm>
        </p:grpSpPr>
        <p:sp>
          <p:nvSpPr>
            <p:cNvPr id="70" name="직사각형 6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월요일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2719896" y="3305024"/>
            <a:ext cx="422144" cy="123111"/>
            <a:chOff x="2201265" y="3230193"/>
            <a:chExt cx="422144" cy="123111"/>
          </a:xfrm>
        </p:grpSpPr>
        <p:sp>
          <p:nvSpPr>
            <p:cNvPr id="76" name="직사각형 7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화요일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3275210" y="3305024"/>
            <a:ext cx="422144" cy="123111"/>
            <a:chOff x="2201265" y="3230193"/>
            <a:chExt cx="422144" cy="123111"/>
          </a:xfrm>
        </p:grpSpPr>
        <p:sp>
          <p:nvSpPr>
            <p:cNvPr id="79" name="직사각형 7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수요일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3799359" y="3305024"/>
            <a:ext cx="422144" cy="123111"/>
            <a:chOff x="2201265" y="3230193"/>
            <a:chExt cx="422144" cy="123111"/>
          </a:xfrm>
        </p:grpSpPr>
        <p:sp>
          <p:nvSpPr>
            <p:cNvPr id="82" name="직사각형 8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목요일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321873" y="3305024"/>
            <a:ext cx="422144" cy="123111"/>
            <a:chOff x="2201265" y="3230193"/>
            <a:chExt cx="422144" cy="123111"/>
          </a:xfrm>
        </p:grpSpPr>
        <p:sp>
          <p:nvSpPr>
            <p:cNvPr id="85" name="직사각형 8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금요일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809884" y="3305024"/>
            <a:ext cx="422144" cy="123111"/>
            <a:chOff x="2201265" y="3230193"/>
            <a:chExt cx="422144" cy="123111"/>
          </a:xfrm>
        </p:grpSpPr>
        <p:sp>
          <p:nvSpPr>
            <p:cNvPr id="88" name="직사각형 8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 bwMode="auto">
            <a:xfrm>
              <a:off x="2315632" y="3230193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일요일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1660533" y="3563170"/>
            <a:ext cx="329169" cy="123111"/>
            <a:chOff x="2201265" y="3230193"/>
            <a:chExt cx="329169" cy="123111"/>
          </a:xfrm>
        </p:grpSpPr>
        <p:sp>
          <p:nvSpPr>
            <p:cNvPr id="93" name="직사각형 9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2053505" y="3563170"/>
            <a:ext cx="329169" cy="123111"/>
            <a:chOff x="2201265" y="3230193"/>
            <a:chExt cx="329169" cy="123111"/>
          </a:xfrm>
        </p:grpSpPr>
        <p:sp>
          <p:nvSpPr>
            <p:cNvPr id="101" name="직사각형 10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2446477" y="3563170"/>
            <a:ext cx="329169" cy="123111"/>
            <a:chOff x="2201265" y="3230193"/>
            <a:chExt cx="329169" cy="123111"/>
          </a:xfrm>
        </p:grpSpPr>
        <p:sp>
          <p:nvSpPr>
            <p:cNvPr id="104" name="직사각형 10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839449" y="3563170"/>
            <a:ext cx="329169" cy="123111"/>
            <a:chOff x="2201265" y="3230193"/>
            <a:chExt cx="329169" cy="123111"/>
          </a:xfrm>
        </p:grpSpPr>
        <p:sp>
          <p:nvSpPr>
            <p:cNvPr id="112" name="직사각형 11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3232421" y="3563170"/>
            <a:ext cx="329169" cy="123111"/>
            <a:chOff x="2201265" y="3230193"/>
            <a:chExt cx="329169" cy="123111"/>
          </a:xfrm>
        </p:grpSpPr>
        <p:sp>
          <p:nvSpPr>
            <p:cNvPr id="115" name="직사각형 11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04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625393" y="3563170"/>
            <a:ext cx="329169" cy="123111"/>
            <a:chOff x="2201265" y="3230193"/>
            <a:chExt cx="329169" cy="123111"/>
          </a:xfrm>
        </p:grpSpPr>
        <p:sp>
          <p:nvSpPr>
            <p:cNvPr id="118" name="직사각형 11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05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4018365" y="3563170"/>
            <a:ext cx="366039" cy="123111"/>
            <a:chOff x="2201265" y="3230193"/>
            <a:chExt cx="366039" cy="123111"/>
          </a:xfrm>
        </p:grpSpPr>
        <p:sp>
          <p:nvSpPr>
            <p:cNvPr id="121" name="직사각형 12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 bwMode="auto">
            <a:xfrm>
              <a:off x="2315632" y="3230193"/>
              <a:ext cx="25167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06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448207" y="3563170"/>
            <a:ext cx="329169" cy="123111"/>
            <a:chOff x="2201265" y="3230193"/>
            <a:chExt cx="329169" cy="123111"/>
          </a:xfrm>
        </p:grpSpPr>
        <p:sp>
          <p:nvSpPr>
            <p:cNvPr id="124" name="직사각형 12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07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4841179" y="3563170"/>
            <a:ext cx="329169" cy="123111"/>
            <a:chOff x="2201265" y="3230193"/>
            <a:chExt cx="329169" cy="123111"/>
          </a:xfrm>
        </p:grpSpPr>
        <p:sp>
          <p:nvSpPr>
            <p:cNvPr id="127" name="직사각형 12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08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5234151" y="3563170"/>
            <a:ext cx="329169" cy="123111"/>
            <a:chOff x="2201265" y="3230193"/>
            <a:chExt cx="329169" cy="123111"/>
          </a:xfrm>
        </p:grpSpPr>
        <p:sp>
          <p:nvSpPr>
            <p:cNvPr id="130" name="직사각형 12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09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5627123" y="3563170"/>
            <a:ext cx="329169" cy="123111"/>
            <a:chOff x="2201265" y="3230193"/>
            <a:chExt cx="329169" cy="123111"/>
          </a:xfrm>
        </p:grpSpPr>
        <p:sp>
          <p:nvSpPr>
            <p:cNvPr id="133" name="직사각형 13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6020095" y="3563170"/>
            <a:ext cx="329169" cy="123111"/>
            <a:chOff x="2201265" y="3230193"/>
            <a:chExt cx="329169" cy="123111"/>
          </a:xfrm>
        </p:grpSpPr>
        <p:sp>
          <p:nvSpPr>
            <p:cNvPr id="136" name="직사각형 13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1662121" y="3759391"/>
            <a:ext cx="329169" cy="123111"/>
            <a:chOff x="2201265" y="3230193"/>
            <a:chExt cx="329169" cy="123111"/>
          </a:xfrm>
        </p:grpSpPr>
        <p:sp>
          <p:nvSpPr>
            <p:cNvPr id="139" name="직사각형 13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2062186" y="3756987"/>
            <a:ext cx="329169" cy="123111"/>
            <a:chOff x="2201265" y="3230193"/>
            <a:chExt cx="329169" cy="123111"/>
          </a:xfrm>
        </p:grpSpPr>
        <p:sp>
          <p:nvSpPr>
            <p:cNvPr id="145" name="직사각형 14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2455158" y="3756987"/>
            <a:ext cx="329169" cy="123111"/>
            <a:chOff x="2201265" y="3230193"/>
            <a:chExt cx="329169" cy="123111"/>
          </a:xfrm>
        </p:grpSpPr>
        <p:sp>
          <p:nvSpPr>
            <p:cNvPr id="148" name="직사각형 147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14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2848130" y="3756987"/>
            <a:ext cx="329169" cy="123111"/>
            <a:chOff x="2201265" y="3230193"/>
            <a:chExt cx="329169" cy="123111"/>
          </a:xfrm>
        </p:grpSpPr>
        <p:sp>
          <p:nvSpPr>
            <p:cNvPr id="151" name="직사각형 150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15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241102" y="3756987"/>
            <a:ext cx="329169" cy="123111"/>
            <a:chOff x="2201265" y="3230193"/>
            <a:chExt cx="329169" cy="123111"/>
          </a:xfrm>
        </p:grpSpPr>
        <p:sp>
          <p:nvSpPr>
            <p:cNvPr id="154" name="직사각형 153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16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3634074" y="3756987"/>
            <a:ext cx="329169" cy="123111"/>
            <a:chOff x="2201265" y="3230193"/>
            <a:chExt cx="329169" cy="123111"/>
          </a:xfrm>
        </p:grpSpPr>
        <p:sp>
          <p:nvSpPr>
            <p:cNvPr id="157" name="직사각형 156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17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4027046" y="3756987"/>
            <a:ext cx="329169" cy="123111"/>
            <a:chOff x="2201265" y="3230193"/>
            <a:chExt cx="329169" cy="123111"/>
          </a:xfrm>
        </p:grpSpPr>
        <p:sp>
          <p:nvSpPr>
            <p:cNvPr id="160" name="직사각형 159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18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4420018" y="3756987"/>
            <a:ext cx="366039" cy="123111"/>
            <a:chOff x="2201265" y="3230193"/>
            <a:chExt cx="366039" cy="123111"/>
          </a:xfrm>
        </p:grpSpPr>
        <p:sp>
          <p:nvSpPr>
            <p:cNvPr id="163" name="직사각형 162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 bwMode="auto">
            <a:xfrm>
              <a:off x="2315632" y="3230193"/>
              <a:ext cx="25167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19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 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4849860" y="3756987"/>
            <a:ext cx="329169" cy="123111"/>
            <a:chOff x="2201265" y="3230193"/>
            <a:chExt cx="329169" cy="123111"/>
          </a:xfrm>
        </p:grpSpPr>
        <p:sp>
          <p:nvSpPr>
            <p:cNvPr id="166" name="직사각형 165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5242832" y="3756987"/>
            <a:ext cx="329169" cy="123111"/>
            <a:chOff x="2201265" y="3230193"/>
            <a:chExt cx="329169" cy="123111"/>
          </a:xfrm>
        </p:grpSpPr>
        <p:sp>
          <p:nvSpPr>
            <p:cNvPr id="169" name="직사각형 168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21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5635804" y="3756987"/>
            <a:ext cx="329169" cy="123111"/>
            <a:chOff x="2201265" y="3230193"/>
            <a:chExt cx="329169" cy="123111"/>
          </a:xfrm>
        </p:grpSpPr>
        <p:sp>
          <p:nvSpPr>
            <p:cNvPr id="172" name="직사각형 171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22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6028776" y="3756987"/>
            <a:ext cx="329169" cy="123111"/>
            <a:chOff x="2201265" y="3230193"/>
            <a:chExt cx="329169" cy="123111"/>
          </a:xfrm>
        </p:grpSpPr>
        <p:sp>
          <p:nvSpPr>
            <p:cNvPr id="175" name="직사각형 174"/>
            <p:cNvSpPr/>
            <p:nvPr/>
          </p:nvSpPr>
          <p:spPr>
            <a:xfrm>
              <a:off x="2201265" y="3242416"/>
              <a:ext cx="99022" cy="937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2315632" y="3230193"/>
              <a:ext cx="214802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23</a:t>
              </a: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시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1666219" y="3996414"/>
            <a:ext cx="1112731" cy="220861"/>
            <a:chOff x="4926078" y="2952923"/>
            <a:chExt cx="1112731" cy="220861"/>
          </a:xfrm>
        </p:grpSpPr>
        <p:grpSp>
          <p:nvGrpSpPr>
            <p:cNvPr id="184" name="그룹 183"/>
            <p:cNvGrpSpPr/>
            <p:nvPr/>
          </p:nvGrpSpPr>
          <p:grpSpPr>
            <a:xfrm>
              <a:off x="4926078" y="2952923"/>
              <a:ext cx="520579" cy="215444"/>
              <a:chOff x="3355576" y="1263570"/>
              <a:chExt cx="520579" cy="215444"/>
            </a:xfrm>
          </p:grpSpPr>
          <p:sp>
            <p:nvSpPr>
              <p:cNvPr id="191" name="타원 19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3470275" y="1263570"/>
                <a:ext cx="4058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현대체 mediurr"/>
                  </a:rPr>
                  <a:t>30</a:t>
                </a:r>
                <a:r>
                  <a:rPr lang="ko-KR" altLang="en-US" sz="800" smtClean="0">
                    <a:latin typeface="현대체 mediurr"/>
                  </a:rPr>
                  <a:t>분</a:t>
                </a:r>
                <a:endParaRPr lang="ko-KR" altLang="en-US" sz="800" dirty="0">
                  <a:latin typeface="현대체 mediurr"/>
                </a:endParaRPr>
              </a:p>
            </p:txBody>
          </p:sp>
        </p:grpSp>
        <p:grpSp>
          <p:nvGrpSpPr>
            <p:cNvPr id="185" name="그룹 184"/>
            <p:cNvGrpSpPr/>
            <p:nvPr/>
          </p:nvGrpSpPr>
          <p:grpSpPr>
            <a:xfrm>
              <a:off x="5465969" y="2958340"/>
              <a:ext cx="572840" cy="215444"/>
              <a:chOff x="3288660" y="1268987"/>
              <a:chExt cx="572840" cy="215444"/>
            </a:xfrm>
          </p:grpSpPr>
          <p:sp>
            <p:nvSpPr>
              <p:cNvPr id="189" name="타원 188"/>
              <p:cNvSpPr/>
              <p:nvPr/>
            </p:nvSpPr>
            <p:spPr>
              <a:xfrm>
                <a:off x="3288660" y="1293038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412338" y="1268987"/>
                <a:ext cx="4491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>
                    <a:latin typeface="현대체 mediurr"/>
                  </a:rPr>
                  <a:t>1</a:t>
                </a:r>
                <a:r>
                  <a:rPr lang="ko-KR" altLang="en-US" sz="800" smtClean="0">
                    <a:latin typeface="현대체 mediurr"/>
                  </a:rPr>
                  <a:t>시간</a:t>
                </a:r>
                <a:endParaRPr lang="ko-KR" altLang="en-US" sz="800" dirty="0">
                  <a:latin typeface="현대체 mediur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65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84082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6097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권역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권역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362368"/>
              </p:ext>
            </p:extLst>
          </p:nvPr>
        </p:nvGraphicFramePr>
        <p:xfrm>
          <a:off x="95223" y="2093430"/>
          <a:ext cx="5350636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752475"/>
                <a:gridCol w="413312"/>
                <a:gridCol w="1006475"/>
                <a:gridCol w="551425"/>
                <a:gridCol w="514912"/>
                <a:gridCol w="746688"/>
                <a:gridCol w="5149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등록동수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담당직원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하남시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북서부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경기도 파주시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72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서울특별시 영등포구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0254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232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권역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632520" y="1138293"/>
            <a:ext cx="6768751" cy="54590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632487" y="1146128"/>
            <a:ext cx="676878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 bwMode="auto">
          <a:xfrm>
            <a:off x="775573" y="1202786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권역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 bwMode="auto">
          <a:xfrm>
            <a:off x="835682" y="164451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63960"/>
              </p:ext>
            </p:extLst>
          </p:nvPr>
        </p:nvGraphicFramePr>
        <p:xfrm>
          <a:off x="784199" y="1943049"/>
          <a:ext cx="6473056" cy="41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688"/>
                <a:gridCol w="2407298"/>
                <a:gridCol w="852852"/>
                <a:gridCol w="2388218"/>
              </a:tblGrid>
              <a:tr h="2897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0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된 동명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16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3" name="직사각형 192"/>
          <p:cNvSpPr/>
          <p:nvPr/>
        </p:nvSpPr>
        <p:spPr>
          <a:xfrm>
            <a:off x="1744560" y="1987548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1744560" y="2267276"/>
            <a:ext cx="527642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4063386" y="607508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207" name="직사각형 206"/>
          <p:cNvSpPr/>
          <p:nvPr/>
        </p:nvSpPr>
        <p:spPr>
          <a:xfrm>
            <a:off x="7022638" y="1213159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2962284" y="6075084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243" name="직사각형 242"/>
          <p:cNvSpPr/>
          <p:nvPr/>
        </p:nvSpPr>
        <p:spPr>
          <a:xfrm>
            <a:off x="3171537" y="198754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244" name="직사각형 243"/>
          <p:cNvSpPr/>
          <p:nvPr/>
        </p:nvSpPr>
        <p:spPr>
          <a:xfrm>
            <a:off x="4971349" y="1995991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6398326" y="1995991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92310"/>
              </p:ext>
            </p:extLst>
          </p:nvPr>
        </p:nvGraphicFramePr>
        <p:xfrm>
          <a:off x="984146" y="2852936"/>
          <a:ext cx="2880320" cy="2856300"/>
        </p:xfrm>
        <a:graphic>
          <a:graphicData uri="http://schemas.openxmlformats.org/drawingml/2006/table">
            <a:tbl>
              <a:tblPr/>
              <a:tblGrid>
                <a:gridCol w="372415"/>
                <a:gridCol w="771448"/>
                <a:gridCol w="1736457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체크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57759"/>
              </p:ext>
            </p:extLst>
          </p:nvPr>
        </p:nvGraphicFramePr>
        <p:xfrm>
          <a:off x="4194416" y="2852936"/>
          <a:ext cx="2880320" cy="2856300"/>
        </p:xfrm>
        <a:graphic>
          <a:graphicData uri="http://schemas.openxmlformats.org/drawingml/2006/table">
            <a:tbl>
              <a:tblPr/>
              <a:tblGrid>
                <a:gridCol w="372415"/>
                <a:gridCol w="771448"/>
                <a:gridCol w="1736457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/>
                        <a:t>체크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123456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서울시 서초구 서초동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1097902" y="316031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97902" y="338403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97902" y="36172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104252" y="386559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104252" y="408930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104252" y="4322553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97902" y="4585282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097902" y="480900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097902" y="5042245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090179" y="5293740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090179" y="551745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307918" y="31330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307918" y="33720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307918" y="361094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307918" y="38498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307918" y="40887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307918" y="43277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307918" y="456664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307918" y="480557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07918" y="5044499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307918" y="5283424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307918" y="5522351"/>
            <a:ext cx="144016" cy="1440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Button"/>
          <p:cNvSpPr>
            <a:spLocks/>
          </p:cNvSpPr>
          <p:nvPr/>
        </p:nvSpPr>
        <p:spPr bwMode="auto">
          <a:xfrm>
            <a:off x="3205203" y="5813421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추가 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2" name="Button"/>
          <p:cNvSpPr>
            <a:spLocks/>
          </p:cNvSpPr>
          <p:nvPr/>
        </p:nvSpPr>
        <p:spPr bwMode="auto">
          <a:xfrm>
            <a:off x="5232612" y="5806762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삭제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3" name="Button"/>
          <p:cNvSpPr>
            <a:spLocks/>
          </p:cNvSpPr>
          <p:nvPr/>
        </p:nvSpPr>
        <p:spPr bwMode="auto">
          <a:xfrm>
            <a:off x="6119076" y="5802583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effectLst/>
                <a:latin typeface="+mn-ea"/>
              </a:rPr>
              <a:t>취소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24" name="Button"/>
          <p:cNvSpPr>
            <a:spLocks/>
          </p:cNvSpPr>
          <p:nvPr/>
        </p:nvSpPr>
        <p:spPr bwMode="auto">
          <a:xfrm>
            <a:off x="4403699" y="5809812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저장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78226" y="2551620"/>
            <a:ext cx="135486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205203" y="2551620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0056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72624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39702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0091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차량 관리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99914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차량번호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세차모델명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차량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세차 차량 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089133"/>
              </p:ext>
            </p:extLst>
          </p:nvPr>
        </p:nvGraphicFramePr>
        <p:xfrm>
          <a:off x="95223" y="2093430"/>
          <a:ext cx="7522073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546863"/>
                <a:gridCol w="614236"/>
                <a:gridCol w="616512"/>
                <a:gridCol w="856225"/>
                <a:gridCol w="616512"/>
                <a:gridCol w="718112"/>
                <a:gridCol w="754625"/>
                <a:gridCol w="597462"/>
                <a:gridCol w="1351089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차랑번호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차량등록일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세차장비 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세차모델명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운영 담당직원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지정일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 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기본모델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다마스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모닝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KSU-2000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1738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쉐보레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2016.01.01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KSU-1000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2016.02.12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세차 차량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56792"/>
            <a:ext cx="6062957" cy="48245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59926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49705"/>
            <a:ext cx="118013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세차 차량 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8998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63820"/>
              </p:ext>
            </p:extLst>
          </p:nvPr>
        </p:nvGraphicFramePr>
        <p:xfrm>
          <a:off x="1057936" y="2179341"/>
          <a:ext cx="5923743" cy="231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36"/>
                <a:gridCol w="2232248"/>
                <a:gridCol w="792088"/>
                <a:gridCol w="1956671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차량번호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차종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차량등록일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세차모델명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세차모델설치일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지정일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담당직원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BLE 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2072679" y="2226294"/>
            <a:ext cx="1409305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32277" y="2225371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072679" y="2470685"/>
            <a:ext cx="21114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881342" y="3195277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08922" y="3735015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6061141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36387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37351" y="2301148"/>
            <a:ext cx="2212002" cy="77232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사진 및 설치 사진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2072679" y="2722564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072679" y="2980538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072679" y="3244730"/>
            <a:ext cx="2111443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073315" y="3502066"/>
            <a:ext cx="1408669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605373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405922" y="2003324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13591" y="3179510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44265" y="3184223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93801" y="3184641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9" name="타원 108"/>
          <p:cNvSpPr/>
          <p:nvPr/>
        </p:nvSpPr>
        <p:spPr>
          <a:xfrm>
            <a:off x="6178244" y="3263835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866040"/>
              </p:ext>
            </p:extLst>
          </p:nvPr>
        </p:nvGraphicFramePr>
        <p:xfrm>
          <a:off x="1063694" y="4437112"/>
          <a:ext cx="5917985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938"/>
                <a:gridCol w="4515047"/>
              </a:tblGrid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차량관리자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53857"/>
              </p:ext>
            </p:extLst>
          </p:nvPr>
        </p:nvGraphicFramePr>
        <p:xfrm>
          <a:off x="1095053" y="4666347"/>
          <a:ext cx="5874171" cy="99490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837289"/>
                <a:gridCol w="837289"/>
                <a:gridCol w="837289"/>
                <a:gridCol w="837289"/>
                <a:gridCol w="1674578"/>
              </a:tblGrid>
              <a:tr h="149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지정일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소속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담당자 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THDUE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김수현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국일랜트카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98885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서기열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타원 109"/>
          <p:cNvSpPr/>
          <p:nvPr/>
        </p:nvSpPr>
        <p:spPr>
          <a:xfrm>
            <a:off x="1461435" y="4660739"/>
            <a:ext cx="203406" cy="114601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532277" y="3514743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085022" y="3764673"/>
            <a:ext cx="139696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32276" y="3764673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097016" y="3503805"/>
            <a:ext cx="1856585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85022" y="3997290"/>
            <a:ext cx="139696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532276" y="3997290"/>
            <a:ext cx="651845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41327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34148"/>
              </p:ext>
            </p:extLst>
          </p:nvPr>
        </p:nvGraphicFramePr>
        <p:xfrm>
          <a:off x="7761312" y="867783"/>
          <a:ext cx="2049438" cy="4380592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선택 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“ID,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직원명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연락처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작업 권역</a:t>
                      </a:r>
                      <a:r>
                        <a:rPr kumimoji="1" lang="en-US" altLang="ko-KR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, “</a:t>
                      </a:r>
                      <a:r>
                        <a:rPr kumimoji="1" lang="ko-KR" altLang="en-US" sz="8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굴림"/>
                          <a:cs typeface="+mn-cs"/>
                        </a:rPr>
                        <a:t>로 선택 가능 </a:t>
                      </a:r>
                      <a:endParaRPr kumimoji="1" lang="en-US" altLang="ko-KR" sz="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굴림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한번 선택을 하면 해당 내역이 하이라이트 되면 하이라이트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앞페이지로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82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74889" y="3776650"/>
            <a:ext cx="4536504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2425" y="3776650"/>
            <a:ext cx="4518968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54637" y="3858580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366187" y="3846858"/>
            <a:ext cx="127150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관리자 직원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84471" y="4311362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59433" y="4311362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48154"/>
              </p:ext>
            </p:extLst>
          </p:nvPr>
        </p:nvGraphicFramePr>
        <p:xfrm>
          <a:off x="318528" y="4631168"/>
          <a:ext cx="4449383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2850"/>
                <a:gridCol w="449245"/>
                <a:gridCol w="819713"/>
                <a:gridCol w="702237"/>
                <a:gridCol w="633975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 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비  고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011-111-1111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2016-01-01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 bwMode="auto">
          <a:xfrm>
            <a:off x="292425" y="5950734"/>
            <a:ext cx="451896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1072" y="4311362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직원명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45530" y="422268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96088" y="526895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3827" y="3614267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04677" y="627193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03575" y="627193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07131" y="776482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4667" y="776483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86879" y="85841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398429" y="846691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16713" y="1311195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91675" y="1311195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1519"/>
              </p:ext>
            </p:extLst>
          </p:nvPr>
        </p:nvGraphicFramePr>
        <p:xfrm>
          <a:off x="350770" y="1654423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 bwMode="auto">
          <a:xfrm>
            <a:off x="324667" y="2950567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3314" y="1311195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7772" y="122251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808233" y="263861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76069" y="614100"/>
            <a:ext cx="203406" cy="177363"/>
          </a:xfrm>
          <a:prstGeom prst="ellips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54103" y="319887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53001" y="319887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6219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27404"/>
              </p:ext>
            </p:extLst>
          </p:nvPr>
        </p:nvGraphicFramePr>
        <p:xfrm>
          <a:off x="-1424164" y="1701421"/>
          <a:ext cx="1312328" cy="3048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직원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6097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직원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직원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253147"/>
              </p:ext>
            </p:extLst>
          </p:nvPr>
        </p:nvGraphicFramePr>
        <p:xfrm>
          <a:off x="95223" y="2093430"/>
          <a:ext cx="7522073" cy="4133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8628"/>
                <a:gridCol w="597462"/>
                <a:gridCol w="718112"/>
                <a:gridCol w="754625"/>
                <a:gridCol w="549838"/>
                <a:gridCol w="497450"/>
                <a:gridCol w="698590"/>
                <a:gridCol w="746688"/>
                <a:gridCol w="1321362"/>
                <a:gridCol w="1409318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사번</a:t>
                      </a:r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직원명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담당권역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하이닉스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지역 관리자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대리점관리자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Thdud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국도렌트카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Manager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Kkoseu87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7181215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삼성동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도곡동 위래신도시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146"/>
              </p:ext>
            </p:extLst>
          </p:nvPr>
        </p:nvGraphicFramePr>
        <p:xfrm>
          <a:off x="7761312" y="867783"/>
          <a:ext cx="2049438" cy="4207946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67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사번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id,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패스워드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연락처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휴대폰 번호 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baseline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이메일 및 소속 대리점 은 사용자가 등록을 할 때 입력을 하는 값입니다</a:t>
                      </a:r>
                      <a:r>
                        <a:rPr lang="en-US" altLang="ko-KR" sz="8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1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직원 관리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069" y="1536959"/>
            <a:ext cx="6062957" cy="412428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2035" y="1543450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083367" y="1624991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직원 등록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972659" y="1989982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10234"/>
              </p:ext>
            </p:extLst>
          </p:nvPr>
        </p:nvGraphicFramePr>
        <p:xfrm>
          <a:off x="1057936" y="2179341"/>
          <a:ext cx="5923743" cy="308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성 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 번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패스워드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휴대폰번호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등록일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담당지역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직    책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889300" y="2226294"/>
            <a:ext cx="2072571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889301" y="2470685"/>
            <a:ext cx="135486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721322" y="3743903"/>
            <a:ext cx="1106257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15614" y="3998596"/>
            <a:ext cx="1241263" cy="215444"/>
            <a:chOff x="4926078" y="2952923"/>
            <a:chExt cx="1241263" cy="215444"/>
          </a:xfrm>
        </p:grpSpPr>
        <p:grpSp>
          <p:nvGrpSpPr>
            <p:cNvPr id="60" name="그룹 59"/>
            <p:cNvGrpSpPr/>
            <p:nvPr/>
          </p:nvGrpSpPr>
          <p:grpSpPr>
            <a:xfrm>
              <a:off x="4926078" y="2952923"/>
              <a:ext cx="504549" cy="215444"/>
              <a:chOff x="3355576" y="1263570"/>
              <a:chExt cx="504549" cy="215444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5346047" y="2952923"/>
              <a:ext cx="410936" cy="215444"/>
              <a:chOff x="3168738" y="1263570"/>
              <a:chExt cx="410936" cy="215444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722669" y="2952923"/>
              <a:ext cx="444672" cy="215444"/>
              <a:chOff x="2890755" y="1264887"/>
              <a:chExt cx="444672" cy="215444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9" name="직사각형 88"/>
          <p:cNvSpPr/>
          <p:nvPr/>
        </p:nvSpPr>
        <p:spPr>
          <a:xfrm>
            <a:off x="4037588" y="532542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670762" y="1611673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339214" y="2478826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160912" y="2301148"/>
            <a:ext cx="2750668" cy="1376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직원 사진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1889301" y="2722564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896115" y="3238560"/>
            <a:ext cx="206391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896115" y="2984513"/>
            <a:ext cx="134103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889301" y="3502066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894275" y="4542814"/>
            <a:ext cx="2067597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36486" y="5325423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10209005" y="274118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153571" y="372813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직원로그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021405" y="3732849"/>
            <a:ext cx="397653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6470941" y="3733267"/>
            <a:ext cx="417779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889301" y="4781127"/>
            <a:ext cx="50079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215040" y="2427729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61233" y="5082746"/>
            <a:ext cx="728412" cy="123111"/>
            <a:chOff x="1955671" y="3803125"/>
            <a:chExt cx="728412" cy="123111"/>
          </a:xfrm>
        </p:grpSpPr>
        <p:sp>
          <p:nvSpPr>
            <p:cNvPr id="77" name="타원 76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34252" y="3803125"/>
              <a:ext cx="549831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지역관리자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667606" y="5082746"/>
            <a:ext cx="831004" cy="123111"/>
            <a:chOff x="1955671" y="3803125"/>
            <a:chExt cx="831004" cy="123111"/>
          </a:xfrm>
        </p:grpSpPr>
        <p:sp>
          <p:nvSpPr>
            <p:cNvPr id="80" name="타원 79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34252" y="3803125"/>
              <a:ext cx="65242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대리점관리자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776571" y="5082746"/>
            <a:ext cx="629025" cy="123111"/>
            <a:chOff x="1955671" y="3803125"/>
            <a:chExt cx="629025" cy="123111"/>
          </a:xfrm>
        </p:grpSpPr>
        <p:sp>
          <p:nvSpPr>
            <p:cNvPr id="86" name="타원 85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134252" y="3803125"/>
              <a:ext cx="45044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smtClean="0">
                  <a:latin typeface="현대체 mediurr"/>
                </a:rPr>
                <a:t>Manager 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683559" y="5082746"/>
            <a:ext cx="386971" cy="123111"/>
            <a:chOff x="1955671" y="3803125"/>
            <a:chExt cx="386971" cy="123111"/>
          </a:xfrm>
        </p:grpSpPr>
        <p:sp>
          <p:nvSpPr>
            <p:cNvPr id="91" name="타원 90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134252" y="3803125"/>
              <a:ext cx="20839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smtClean="0">
                  <a:latin typeface="현대체 mediurr"/>
                </a:rPr>
                <a:t>Staff</a:t>
              </a:r>
              <a:endParaRPr lang="ko-KR" altLang="en-US" sz="800" dirty="0">
                <a:latin typeface="현대체 mediurr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1896914" y="5082746"/>
            <a:ext cx="486358" cy="123111"/>
            <a:chOff x="1955671" y="3803125"/>
            <a:chExt cx="486358" cy="123111"/>
          </a:xfrm>
        </p:grpSpPr>
        <p:sp>
          <p:nvSpPr>
            <p:cNvPr id="94" name="타원 93"/>
            <p:cNvSpPr/>
            <p:nvPr/>
          </p:nvSpPr>
          <p:spPr>
            <a:xfrm>
              <a:off x="1955671" y="3810707"/>
              <a:ext cx="114665" cy="10794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latin typeface="현대체 mediurr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34252" y="3803125"/>
              <a:ext cx="307777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>
                  <a:latin typeface="현대체 mediurr"/>
                </a:rPr>
                <a:t>관리자</a:t>
              </a:r>
              <a:endParaRPr lang="ko-KR" altLang="en-US" sz="800" dirty="0">
                <a:latin typeface="현대체 mediurr"/>
              </a:endParaRP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4037588" y="4535753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3320164" y="299712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1896115" y="3760437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904669" y="4003890"/>
            <a:ext cx="2070730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904669" y="4270612"/>
            <a:ext cx="1332477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351788" y="427857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134" name="타원 133"/>
          <p:cNvSpPr/>
          <p:nvPr/>
        </p:nvSpPr>
        <p:spPr>
          <a:xfrm>
            <a:off x="3208756" y="2945133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9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5025" y="789863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2561" y="789864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64773" y="871794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976323" y="860072"/>
            <a:ext cx="9396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대리점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94607" y="1324576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69569" y="1324576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7961"/>
              </p:ext>
            </p:extLst>
          </p:nvPr>
        </p:nvGraphicFramePr>
        <p:xfrm>
          <a:off x="1928664" y="1667804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대표 담당자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연락처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세부 내역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화곡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김소영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송파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011-446-0401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강남구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,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및 서초구를 담당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.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auto">
          <a:xfrm>
            <a:off x="1902561" y="2963948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1208" y="1324576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대리점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55666" y="1235894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86127" y="2652000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1997" y="321225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30895" y="3212258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85025" y="3775195"/>
            <a:ext cx="3502200" cy="27629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2561" y="3775196"/>
            <a:ext cx="3484664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4773" y="3857126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976323" y="3845404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지역 조회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94607" y="4309908"/>
            <a:ext cx="2088231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869569" y="4309908"/>
            <a:ext cx="402605" cy="2037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79571"/>
              </p:ext>
            </p:extLst>
          </p:nvPr>
        </p:nvGraphicFramePr>
        <p:xfrm>
          <a:off x="1928664" y="4653136"/>
          <a:ext cx="3421726" cy="127524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33975"/>
                <a:gridCol w="646675"/>
                <a:gridCol w="819713"/>
                <a:gridCol w="1321363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954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 bwMode="auto">
          <a:xfrm>
            <a:off x="1902561" y="5949280"/>
            <a:ext cx="3447829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01208" y="4309908"/>
            <a:ext cx="639689" cy="203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    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▼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55666" y="4221226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386127" y="563733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31997" y="619759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630895" y="6197590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729499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48068"/>
              </p:ext>
            </p:extLst>
          </p:nvPr>
        </p:nvGraphicFramePr>
        <p:xfrm>
          <a:off x="-1424164" y="1701421"/>
          <a:ext cx="1312328" cy="349580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배차 </a:t>
                      </a:r>
                      <a:r>
                        <a:rPr lang="ko-KR" altLang="en-US" sz="700" dirty="0" smtClean="0"/>
                        <a:t>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3903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err="1" smtClean="0"/>
                        <a:t>일자별</a:t>
                      </a:r>
                      <a:r>
                        <a:rPr lang="ko-KR" altLang="en-US" sz="700" dirty="0" smtClean="0"/>
                        <a:t> 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1373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일자별 배차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62717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일자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ko-KR" altLang="en-US" sz="1200" dirty="0" err="1" smtClean="0">
                <a:latin typeface="현대체 mediurr"/>
              </a:rPr>
              <a:t>일자별</a:t>
            </a:r>
            <a:r>
              <a:rPr lang="ko-KR" altLang="en-US" sz="1200" dirty="0" smtClean="0">
                <a:latin typeface="현대체 mediurr"/>
              </a:rPr>
              <a:t> 배차 내역 관리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3389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</a:t>
            </a:r>
            <a:r>
              <a:rPr lang="ko-KR" altLang="en-US" sz="1200" dirty="0" err="1" smtClean="0">
                <a:latin typeface="현대체 mediurr"/>
              </a:rPr>
              <a:t>일자별</a:t>
            </a:r>
            <a:r>
              <a:rPr lang="ko-KR" altLang="en-US" sz="1200" dirty="0" smtClean="0">
                <a:latin typeface="현대체 mediurr"/>
              </a:rPr>
              <a:t> 배차 내역 세부 내역 </a:t>
            </a:r>
            <a:r>
              <a:rPr lang="en-US" altLang="ko-KR" sz="1200" dirty="0" smtClean="0">
                <a:latin typeface="현대체 mediurr"/>
              </a:rPr>
              <a:t>– XX </a:t>
            </a:r>
            <a:r>
              <a:rPr lang="ko-KR" altLang="en-US" sz="1200" smtClean="0">
                <a:latin typeface="현대체 mediurr"/>
              </a:rPr>
              <a:t>월</a:t>
            </a:r>
            <a:r>
              <a:rPr lang="en-US" altLang="ko-KR" sz="1200" dirty="0" smtClean="0">
                <a:latin typeface="현대체 mediurr"/>
              </a:rPr>
              <a:t> XX</a:t>
            </a:r>
            <a:r>
              <a:rPr lang="ko-KR" altLang="en-US" sz="1200" smtClean="0">
                <a:latin typeface="현대체 mediurr"/>
              </a:rPr>
              <a:t>일 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76522"/>
              </p:ext>
            </p:extLst>
          </p:nvPr>
        </p:nvGraphicFramePr>
        <p:xfrm>
          <a:off x="118231" y="2085394"/>
          <a:ext cx="7508867" cy="446739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4085"/>
                <a:gridCol w="834423"/>
                <a:gridCol w="814015"/>
                <a:gridCol w="236517"/>
                <a:gridCol w="236517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  <a:gridCol w="230605"/>
              </a:tblGrid>
              <a:tr h="27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권역명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04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05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06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07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08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09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18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19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21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22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23</a:t>
                      </a:r>
                      <a:r>
                        <a:rPr lang="ko-KR" altLang="en-US" sz="6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35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46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태백 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0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9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32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정산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9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하남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태백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 대리점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정성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4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944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강동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대리점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서초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9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ko-KR" altLang="en-US" sz="6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39" name="그림 38" descr="icon_calendar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31" y="1308655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08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639047"/>
              </p:ext>
            </p:extLst>
          </p:nvPr>
        </p:nvGraphicFramePr>
        <p:xfrm>
          <a:off x="7761312" y="867783"/>
          <a:ext cx="2049438" cy="4612225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해당 버튼을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중복된 내용이 없습니다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“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중복이 되었습니다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“  </a:t>
                      </a:r>
                      <a:r>
                        <a:rPr lang="ko-KR" altLang="en-US" sz="800" b="0" kern="120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팝업 내용을 표시를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위의 등록 로그를 담당 대리점 직원이 로그인할 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해당 로그를 표시를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39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등록된 정보를 표시를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직원 및 관리자 탭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동일하게 내역을 표시를 함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2492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31373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일자별 세차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2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67954" y="1628800"/>
            <a:ext cx="6062957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67920" y="1631934"/>
            <a:ext cx="6062991" cy="40202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959252" y="1721713"/>
            <a:ext cx="16530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1100" dirty="0" smtClean="0">
                <a:latin typeface="맑은 고딕" pitchFamily="50" charset="-127"/>
                <a:ea typeface="맑은 고딕" pitchFamily="50" charset="-127"/>
              </a:rPr>
              <a:t> 세차 내역 관리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848544" y="2061990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58068"/>
              </p:ext>
            </p:extLst>
          </p:nvPr>
        </p:nvGraphicFramePr>
        <p:xfrm>
          <a:off x="920552" y="2251349"/>
          <a:ext cx="5953000" cy="1245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28"/>
                <a:gridCol w="324668"/>
                <a:gridCol w="296228"/>
                <a:gridCol w="296228"/>
                <a:gridCol w="327256"/>
                <a:gridCol w="265200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  <a:gridCol w="296228"/>
              </a:tblGrid>
              <a:tr h="24154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권역명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대리점명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00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8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03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09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17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18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19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시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10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10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1599437" y="2279165"/>
            <a:ext cx="1559188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38844" y="2523556"/>
            <a:ext cx="5085946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13473" y="364018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 소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546647" y="1708395"/>
            <a:ext cx="285617" cy="2381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X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12371" y="3640187"/>
            <a:ext cx="1007687" cy="29286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95" name="타원 94"/>
          <p:cNvSpPr/>
          <p:nvPr/>
        </p:nvSpPr>
        <p:spPr>
          <a:xfrm>
            <a:off x="3208010" y="2056195"/>
            <a:ext cx="175875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35109" y="2270376"/>
            <a:ext cx="188968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99173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70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쿠폰 내역 관리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8888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쿠폰</a:t>
            </a:r>
            <a:r>
              <a:rPr lang="en-US" altLang="ko-KR" sz="1200" dirty="0" smtClean="0">
                <a:latin typeface="현대체 mediurr"/>
              </a:rPr>
              <a:t> </a:t>
            </a:r>
            <a:r>
              <a:rPr lang="ko-KR" altLang="en-US" sz="1200" smtClean="0">
                <a:latin typeface="현대체 mediurr"/>
              </a:rPr>
              <a:t>세부 내역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00799"/>
              </p:ext>
            </p:extLst>
          </p:nvPr>
        </p:nvGraphicFramePr>
        <p:xfrm>
          <a:off x="95223" y="2093430"/>
          <a:ext cx="7522071" cy="391334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612074"/>
                <a:gridCol w="413312"/>
                <a:gridCol w="1007038"/>
                <a:gridCol w="726006"/>
                <a:gridCol w="726006"/>
                <a:gridCol w="726006"/>
                <a:gridCol w="726006"/>
                <a:gridCol w="726006"/>
                <a:gridCol w="10091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생성일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쿠폰상품명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 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하나케리어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㈜</a:t>
                      </a:r>
                      <a:r>
                        <a:rPr lang="ko-KR" altLang="en-US" sz="800" b="0" dirty="0" err="1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위쉬어카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부산진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강서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남원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강남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위고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서초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9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" name="꺾인 연결선 2"/>
          <p:cNvCxnSpPr>
            <a:stCxn id="6" idx="0"/>
            <a:endCxn id="2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꺾인 연결선 3"/>
          <p:cNvCxnSpPr>
            <a:stCxn id="5" idx="0"/>
            <a:endCxn id="2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451219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535934"/>
              </p:ext>
            </p:extLst>
          </p:nvPr>
        </p:nvGraphicFramePr>
        <p:xfrm>
          <a:off x="1712640" y="2150284"/>
          <a:ext cx="1166963" cy="556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7" name="꺾인 연결선 6"/>
          <p:cNvCxnSpPr>
            <a:stCxn id="9" idx="0"/>
            <a:endCxn id="2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93866"/>
              </p:ext>
            </p:extLst>
          </p:nvPr>
        </p:nvGraphicFramePr>
        <p:xfrm>
          <a:off x="3449520" y="2150284"/>
          <a:ext cx="1148108" cy="1128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 작업 현황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 조회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작업 내용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22189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정산 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정산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0" name="꺾인 연결선 9"/>
          <p:cNvCxnSpPr>
            <a:stCxn id="8" idx="0"/>
            <a:endCxn id="2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0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9563" y="785609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관리자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87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24164" y="647364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504209"/>
              </p:ext>
            </p:extLst>
          </p:nvPr>
        </p:nvGraphicFramePr>
        <p:xfrm>
          <a:off x="-1424164" y="1701421"/>
          <a:ext cx="1312328" cy="34442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예약 </a:t>
                      </a:r>
                      <a:r>
                        <a:rPr lang="ko-KR" altLang="en-US" sz="700" dirty="0" smtClean="0"/>
                        <a:t>내역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40642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6731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예약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예약 내역 관리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874409"/>
              </p:ext>
            </p:extLst>
          </p:nvPr>
        </p:nvGraphicFramePr>
        <p:xfrm>
          <a:off x="95223" y="2093430"/>
          <a:ext cx="7415060" cy="417611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135"/>
                <a:gridCol w="597462"/>
                <a:gridCol w="513325"/>
                <a:gridCol w="361291"/>
                <a:gridCol w="385870"/>
                <a:gridCol w="574996"/>
                <a:gridCol w="482020"/>
                <a:gridCol w="532524"/>
                <a:gridCol w="421815"/>
                <a:gridCol w="421815"/>
                <a:gridCol w="421815"/>
                <a:gridCol w="421815"/>
                <a:gridCol w="421815"/>
                <a:gridCol w="421815"/>
                <a:gridCol w="421815"/>
                <a:gridCol w="482020"/>
                <a:gridCol w="311712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주문번호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주문상품명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구매금액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예약일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출발시간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도착시간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작업완료시간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추가작업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결제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6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카드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 12:00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한성대리점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김하늘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14:01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14:20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ㅣ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*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현금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38520"/>
              </p:ext>
            </p:extLst>
          </p:nvPr>
        </p:nvGraphicFramePr>
        <p:xfrm>
          <a:off x="7761312" y="867783"/>
          <a:ext cx="2049438" cy="5334344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초기화버튼은</a:t>
                      </a: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하면 검색 조건을 초기화를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조회버튼은 입력 조건에 대한 세부 검색을 한다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“+”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신규 추가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선택한 삭제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 “ 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리플래쉬 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“excel“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조회한 내역을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excel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출력 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List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건수는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“30, 50, 70 , 100 “ </a:t>
                      </a: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으로 출력을 한다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하면 하이라이트 되며 하이라이트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된것을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선택을 하면 수정 </a:t>
                      </a:r>
                      <a:r>
                        <a:rPr lang="ko-KR" altLang="en-US" sz="800" b="0" baseline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페지이로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넘어 간다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432290" y="647363"/>
            <a:ext cx="1344730" cy="609400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9805" y="801104"/>
            <a:ext cx="548772" cy="653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86889" y="881118"/>
            <a:ext cx="710555" cy="53904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99173"/>
              </p:ext>
            </p:extLst>
          </p:nvPr>
        </p:nvGraphicFramePr>
        <p:xfrm>
          <a:off x="-1424164" y="1701421"/>
          <a:ext cx="1312328" cy="3246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66883"/>
                <a:gridCol w="245445"/>
              </a:tblGrid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기초정보관리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▲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정비 상품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세차 상품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대리점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*BLE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smtClean="0"/>
                        <a:t>단말기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배차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권역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세차 </a:t>
                      </a:r>
                      <a:r>
                        <a:rPr lang="ko-KR" altLang="en-US" sz="700" dirty="0" smtClean="0"/>
                        <a:t>차량 관리 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dirty="0" smtClean="0"/>
                        <a:t>*</a:t>
                      </a:r>
                      <a:r>
                        <a:rPr lang="ko-KR" altLang="en-US" sz="700" smtClean="0"/>
                        <a:t>직원 </a:t>
                      </a:r>
                      <a:r>
                        <a:rPr lang="ko-KR" altLang="en-US" sz="700" dirty="0" smtClean="0"/>
                        <a:t>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1921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700" dirty="0" smtClean="0"/>
                        <a:t>쿠폰 내역 관리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사용자관리       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운영자관리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</a:t>
                      </a:r>
                      <a:r>
                        <a:rPr lang="ko-KR" altLang="en-US" sz="1000" dirty="0" err="1" smtClean="0"/>
                        <a:t>레</a:t>
                      </a:r>
                      <a:r>
                        <a:rPr lang="ko-KR" altLang="en-US" sz="1000" dirty="0" smtClean="0"/>
                        <a:t>  포  </a:t>
                      </a:r>
                      <a:r>
                        <a:rPr lang="ko-KR" altLang="en-US" sz="1000" dirty="0" err="1" smtClean="0"/>
                        <a:t>트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위치관제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239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/>
                        <a:t>  고객지원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5038" y="647364"/>
            <a:ext cx="7582587" cy="3305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96916" y="670920"/>
            <a:ext cx="25346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200" dirty="0" smtClean="0">
                <a:latin typeface="맑은 고딕" pitchFamily="50" charset="-127"/>
                <a:ea typeface="맑은 고딕" pitchFamily="50" charset="-127"/>
              </a:rPr>
              <a:t>◎ 기초 정보 관리 </a:t>
            </a:r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&gt;&gt;  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포인트 내역 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9989" y="692696"/>
            <a:ext cx="49083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LOGOUT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309052" y="708375"/>
            <a:ext cx="280076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  <a:hlinkClick r:id="rId4"/>
              </a:rPr>
              <a:t>equation@g-trace.co.kr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관리자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600" smtClean="0">
                <a:latin typeface="맑은 고딕" pitchFamily="50" charset="-127"/>
                <a:ea typeface="맑은 고딕" pitchFamily="50" charset="-127"/>
              </a:rPr>
              <a:t>님이 최근 로그인 시간은 </a:t>
            </a:r>
            <a:r>
              <a:rPr kumimoji="0" lang="en-US" altLang="ko-KR" sz="600" dirty="0" smtClean="0">
                <a:latin typeface="맑은 고딕" pitchFamily="50" charset="-127"/>
                <a:ea typeface="맑은 고딕" pitchFamily="50" charset="-127"/>
              </a:rPr>
              <a:t>2016-12-11 12:12</a:t>
            </a:r>
            <a:endParaRPr kumimoji="0" lang="ko-KR" altLang="en-US" sz="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88880"/>
              </p:ext>
            </p:extLst>
          </p:nvPr>
        </p:nvGraphicFramePr>
        <p:xfrm>
          <a:off x="91947" y="1271728"/>
          <a:ext cx="7578853" cy="5280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95705"/>
                <a:gridCol w="1100394"/>
                <a:gridCol w="689572"/>
                <a:gridCol w="1173835"/>
                <a:gridCol w="744000"/>
                <a:gridCol w="1234046"/>
                <a:gridCol w="580727"/>
                <a:gridCol w="1360574"/>
              </a:tblGrid>
              <a:tr h="264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쿠폰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현대체 mediurr"/>
                        </a:rPr>
                        <a:t>사용여부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02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0494" y="952008"/>
            <a:ext cx="2054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포인트 관리 </a:t>
            </a:r>
            <a:endParaRPr lang="ko-KR" altLang="en-US" sz="1200" dirty="0">
              <a:latin typeface="현대체 mediur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94" y="1814346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현대체 mediurr"/>
              </a:rPr>
              <a:t>▷ 포인트 적립 내역 </a:t>
            </a:r>
            <a:endParaRPr lang="ko-KR" altLang="en-US" sz="1200" dirty="0">
              <a:latin typeface="현대체 mediurr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75382"/>
              </p:ext>
            </p:extLst>
          </p:nvPr>
        </p:nvGraphicFramePr>
        <p:xfrm>
          <a:off x="95223" y="2093430"/>
          <a:ext cx="7628109" cy="38648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2975"/>
                <a:gridCol w="597462"/>
                <a:gridCol w="718112"/>
                <a:gridCol w="413312"/>
                <a:gridCol w="1007038"/>
                <a:gridCol w="726006"/>
                <a:gridCol w="726006"/>
                <a:gridCol w="726006"/>
                <a:gridCol w="726006"/>
                <a:gridCol w="726006"/>
                <a:gridCol w="1009180"/>
              </a:tblGrid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No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등록일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고객명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적립 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ID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쿠폰상품명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구매 금액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사용일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사용금액</a:t>
                      </a:r>
                      <a:r>
                        <a:rPr lang="en-US" altLang="ko-KR" sz="800" b="0" baseline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내역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사용여부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39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강일만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t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선덕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Staff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2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관리자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7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8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9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2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11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1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13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14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KKIDSD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15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SUDKEK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여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1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16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2016.10.12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Equation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김대표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12345678901245XX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대형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상품명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45,000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2017-10-12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40,000 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원 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소형</a:t>
                      </a:r>
                      <a:r>
                        <a:rPr lang="en-US" altLang="ko-KR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-</a:t>
                      </a:r>
                      <a:r>
                        <a:rPr lang="ko-KR" altLang="en-US" sz="800" b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상풍명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ysClr val="windowText" lastClr="000000"/>
                          </a:solidFill>
                          <a:latin typeface="현대체 mediurr"/>
                        </a:rPr>
                        <a:t>부</a:t>
                      </a:r>
                      <a:endParaRPr lang="ko-KR" altLang="en-US" sz="800" b="0" dirty="0">
                        <a:solidFill>
                          <a:sysClr val="windowText" lastClr="000000"/>
                        </a:solidFill>
                        <a:latin typeface="현대체 mediurr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 bwMode="auto">
          <a:xfrm>
            <a:off x="91947" y="6563444"/>
            <a:ext cx="7575678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&lt;&lt; &lt;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8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ㆍ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&gt; &gt;&gt;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53344" y="1851414"/>
            <a:ext cx="673754" cy="180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50   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04" y="1823372"/>
            <a:ext cx="1046347" cy="243809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6184433" y="1016477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724340" y="1879162"/>
            <a:ext cx="203406" cy="177363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20128" y="1303652"/>
            <a:ext cx="1037385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451830" y="1306860"/>
            <a:ext cx="1193465" cy="216761"/>
            <a:chOff x="9812992" y="1180668"/>
            <a:chExt cx="1193465" cy="216761"/>
          </a:xfrm>
        </p:grpSpPr>
        <p:grpSp>
          <p:nvGrpSpPr>
            <p:cNvPr id="30" name="그룹 29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2614213" y="1303690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71502" y="1299394"/>
            <a:ext cx="1073461" cy="20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800" dirty="0">
              <a:solidFill>
                <a:schemeClr val="tx1"/>
              </a:solidFill>
              <a:latin typeface="현대체 mediur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93088" y="1048495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초기화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103978" y="1052631"/>
            <a:ext cx="536731" cy="18051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286136" y="1838365"/>
            <a:ext cx="236584" cy="2190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1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508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56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14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31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89627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예시 화면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631501" y="6232180"/>
            <a:ext cx="161923" cy="180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현대체 mediurr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126941" y="5021324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126941" y="5282631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456239" y="1968321"/>
            <a:ext cx="245003" cy="181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?</a:t>
            </a:r>
            <a:endParaRPr lang="ko-KR" altLang="en-US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636011" y="1917087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8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16537" y="5235247"/>
            <a:ext cx="15023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rgbClr val="C00000"/>
                </a:solidFill>
              </a:rPr>
              <a:t>(</a:t>
            </a:r>
            <a:r>
              <a:rPr lang="ko-KR" altLang="en-US" sz="800" dirty="0" smtClean="0">
                <a:solidFill>
                  <a:srgbClr val="C00000"/>
                </a:solidFill>
              </a:rPr>
              <a:t>사용불가 </a:t>
            </a:r>
            <a:r>
              <a:rPr lang="en-US" altLang="ko-KR" sz="800" dirty="0" smtClean="0">
                <a:solidFill>
                  <a:srgbClr val="C00000"/>
                </a:solidFill>
              </a:rPr>
              <a:t>-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순차적숫자나열</a:t>
            </a:r>
            <a:r>
              <a:rPr lang="en-US" altLang="ko-KR" sz="800" dirty="0" smtClean="0">
                <a:solidFill>
                  <a:srgbClr val="C00000"/>
                </a:solidFill>
              </a:rPr>
              <a:t>)</a:t>
            </a:r>
            <a:endParaRPr lang="en-US" altLang="ko-KR" sz="800" dirty="0">
              <a:solidFill>
                <a:srgbClr val="C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228408" y="4492742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134939" y="4756938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이용자명</a:t>
            </a:r>
          </a:p>
        </p:txBody>
      </p:sp>
      <p:sp>
        <p:nvSpPr>
          <p:cNvPr id="51" name="TextBox 50"/>
          <p:cNvSpPr txBox="1"/>
          <p:nvPr/>
        </p:nvSpPr>
        <p:spPr bwMode="auto">
          <a:xfrm>
            <a:off x="909172" y="930219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sp>
        <p:nvSpPr>
          <p:cNvPr id="52" name="타원 51"/>
          <p:cNvSpPr/>
          <p:nvPr/>
        </p:nvSpPr>
        <p:spPr>
          <a:xfrm>
            <a:off x="10701581" y="2530246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667450" y="306488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303958" y="4465995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accent6"/>
                </a:solidFill>
              </a:rPr>
              <a:t>가입후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 변경 불가 </a:t>
            </a:r>
            <a:endParaRPr lang="ko-KR" altLang="en-US" sz="800" b="1" dirty="0">
              <a:solidFill>
                <a:schemeClr val="accent6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719457" y="412587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241072" y="5030216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602924"/>
              </p:ext>
            </p:extLst>
          </p:nvPr>
        </p:nvGraphicFramePr>
        <p:xfrm>
          <a:off x="994449" y="1119578"/>
          <a:ext cx="5923743" cy="51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BLE ID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사용분류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사용여부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" name="직사각형 63"/>
          <p:cNvSpPr/>
          <p:nvPr/>
        </p:nvSpPr>
        <p:spPr>
          <a:xfrm>
            <a:off x="1825814" y="1166531"/>
            <a:ext cx="1354860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275727" y="1165608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중복체크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825814" y="1410922"/>
            <a:ext cx="2068042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</a:rPr>
              <a:t>미  분  류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850822" y="1172419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그림 69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04" y="1172419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4862591" y="1406242"/>
            <a:ext cx="1193465" cy="216761"/>
            <a:chOff x="9812992" y="1180668"/>
            <a:chExt cx="1193465" cy="216761"/>
          </a:xfrm>
        </p:grpSpPr>
        <p:grpSp>
          <p:nvGrpSpPr>
            <p:cNvPr id="72" name="그룹 71"/>
            <p:cNvGrpSpPr/>
            <p:nvPr/>
          </p:nvGrpSpPr>
          <p:grpSpPr>
            <a:xfrm>
              <a:off x="9812992" y="1180668"/>
              <a:ext cx="504549" cy="215444"/>
              <a:chOff x="3355576" y="1263570"/>
              <a:chExt cx="504549" cy="215444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3355576" y="1289203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470275" y="1263570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전체</a:t>
                </a: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0232961" y="1180668"/>
              <a:ext cx="410936" cy="215444"/>
              <a:chOff x="3168738" y="1263570"/>
              <a:chExt cx="410936" cy="215444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3168738" y="1287621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292416" y="126357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여</a:t>
                </a: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561785" y="1181985"/>
              <a:ext cx="444672" cy="215444"/>
              <a:chOff x="2890755" y="1264887"/>
              <a:chExt cx="444672" cy="215444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2890755" y="1293110"/>
                <a:ext cx="183228" cy="1641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>
                  <a:latin typeface="현대체 mediurr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048169" y="1264887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현대체 mediurr"/>
                  </a:rPr>
                  <a:t>부</a:t>
                </a:r>
              </a:p>
            </p:txBody>
          </p:sp>
        </p:grpSp>
      </p:grpSp>
      <p:sp>
        <p:nvSpPr>
          <p:cNvPr id="81" name="TextBox 80"/>
          <p:cNvSpPr txBox="1"/>
          <p:nvPr/>
        </p:nvSpPr>
        <p:spPr bwMode="auto">
          <a:xfrm>
            <a:off x="901552" y="1859859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설치자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194347"/>
              </p:ext>
            </p:extLst>
          </p:nvPr>
        </p:nvGraphicFramePr>
        <p:xfrm>
          <a:off x="994449" y="2054514"/>
          <a:ext cx="5923743" cy="77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 대리점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  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1817078" y="2101171"/>
            <a:ext cx="136359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                       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817078" y="2342583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98403" y="2105933"/>
            <a:ext cx="1450013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21606" y="2607689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 bwMode="auto">
          <a:xfrm>
            <a:off x="921004" y="2996952"/>
            <a:ext cx="8771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사용자 정보 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84910"/>
              </p:ext>
            </p:extLst>
          </p:nvPr>
        </p:nvGraphicFramePr>
        <p:xfrm>
          <a:off x="1013901" y="3191607"/>
          <a:ext cx="5923743" cy="102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704"/>
                <a:gridCol w="2203011"/>
                <a:gridCol w="780478"/>
                <a:gridCol w="2185550"/>
              </a:tblGrid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사용자명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설치일자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 번호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1836530" y="3238264"/>
            <a:ext cx="1344144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817855" y="3243026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246286" y="209705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pic>
        <p:nvPicPr>
          <p:cNvPr id="91" name="그림 90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05" y="234670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6271975" y="2097052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3267072" y="3228657"/>
            <a:ext cx="622658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832019" y="3471394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26398" y="3756367"/>
            <a:ext cx="2076778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7" name="그림 56" descr="icon_calendar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74" y="324672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1817078" y="4003763"/>
            <a:ext cx="5031015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5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761623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차량에 대해서 기본 정보 관리를 합니다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7515" y="986422"/>
            <a:ext cx="7452000" cy="3994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547737"/>
              </p:ext>
            </p:extLst>
          </p:nvPr>
        </p:nvGraphicFramePr>
        <p:xfrm>
          <a:off x="128464" y="1690695"/>
          <a:ext cx="7520722" cy="4284450"/>
        </p:xfrm>
        <a:graphic>
          <a:graphicData uri="http://schemas.openxmlformats.org/drawingml/2006/table">
            <a:tbl>
              <a:tblPr/>
              <a:tblGrid>
                <a:gridCol w="185105"/>
                <a:gridCol w="508000"/>
                <a:gridCol w="915987"/>
                <a:gridCol w="498475"/>
                <a:gridCol w="360363"/>
                <a:gridCol w="749300"/>
                <a:gridCol w="749300"/>
                <a:gridCol w="474663"/>
                <a:gridCol w="691547"/>
                <a:gridCol w="691547"/>
                <a:gridCol w="691547"/>
                <a:gridCol w="1004888"/>
              </a:tblGrid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/>
                        <a:t>NO</a:t>
                      </a:r>
                      <a:endParaRPr lang="ko-KR" altLang="en-US" sz="8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등록일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대리점 소속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차량번호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단말기 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테블릿번호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 등록일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차량검사일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권역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BLEID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위고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02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2016-1-12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SPKE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회사명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71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다마스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012-2122-2134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010-2278-1210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Car_1738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2016-01-01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2017-01-01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12345678F12712QW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6778409" y="1078449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검색 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148037" y="1078449"/>
            <a:ext cx="3531747" cy="24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 내역을 입력을 하세요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61459" y="1077050"/>
            <a:ext cx="942602" cy="25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Oval 120"/>
          <p:cNvSpPr>
            <a:spLocks noChangeArrowheads="1"/>
          </p:cNvSpPr>
          <p:nvPr/>
        </p:nvSpPr>
        <p:spPr bwMode="auto">
          <a:xfrm>
            <a:off x="8553400" y="536210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553400" y="609329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8553400" y="537786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8553400" y="566719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1" name="Button"/>
          <p:cNvSpPr>
            <a:spLocks/>
          </p:cNvSpPr>
          <p:nvPr/>
        </p:nvSpPr>
        <p:spPr bwMode="auto">
          <a:xfrm>
            <a:off x="6965391" y="1449178"/>
            <a:ext cx="604340" cy="165600"/>
          </a:xfrm>
          <a:prstGeom prst="roundRect">
            <a:avLst>
              <a:gd name="adj" fmla="val 8776"/>
            </a:avLst>
          </a:prstGeom>
          <a:solidFill>
            <a:srgbClr val="3676BD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등록</a:t>
            </a:r>
            <a:endParaRPr lang="en-US" sz="800" b="1" dirty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5" name="Shape 164"/>
          <p:cNvGraphicFramePr/>
          <p:nvPr>
            <p:extLst>
              <p:ext uri="{D42A27DB-BD31-4B8C-83A1-F6EECF244321}">
                <p14:modId xmlns:p14="http://schemas.microsoft.com/office/powerpoint/2010/main" val="150015911"/>
              </p:ext>
            </p:extLst>
          </p:nvPr>
        </p:nvGraphicFramePr>
        <p:xfrm>
          <a:off x="136729" y="703185"/>
          <a:ext cx="1191208" cy="21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1208"/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endParaRPr lang="ko-KR" sz="800" b="1" i="0" u="none" strike="noStrike" cap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1725" marR="91725" marT="46875" marB="46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90684" y="108794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회사명</a:t>
            </a:r>
            <a:endParaRPr lang="ko-KR" altLang="en-US" sz="8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726349" y="1063209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검색  </a:t>
            </a:r>
          </a:p>
        </p:txBody>
      </p:sp>
    </p:spTree>
    <p:extLst>
      <p:ext uri="{BB962C8B-B14F-4D97-AF65-F5344CB8AC3E}">
        <p14:creationId xmlns:p14="http://schemas.microsoft.com/office/powerpoint/2010/main" val="3501994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92061"/>
              </p:ext>
            </p:extLst>
          </p:nvPr>
        </p:nvGraphicFramePr>
        <p:xfrm>
          <a:off x="7761312" y="867783"/>
          <a:ext cx="2049438" cy="4058048"/>
        </p:xfrm>
        <a:graphic>
          <a:graphicData uri="http://schemas.openxmlformats.org/drawingml/2006/table">
            <a:tbl>
              <a:tblPr/>
              <a:tblGrid>
                <a:gridCol w="222338"/>
                <a:gridCol w="1827100"/>
              </a:tblGrid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strike="sngStrike" dirty="0" smtClean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strike="sngStrike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strike="noStrike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9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10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11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+mj-ea"/>
                          <a:ea typeface="+mj-ea"/>
                        </a:rPr>
                        <a:t>12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191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</a:t>
                      </a:r>
                      <a:r>
                        <a:rPr lang="ko-KR" altLang="en-US" sz="8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현업측</a:t>
                      </a:r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질의사항</a:t>
                      </a: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216230" y="290615"/>
            <a:ext cx="2952328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차량에 대한 세부 정보를 관리 페이지 입니다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Oval 120"/>
          <p:cNvSpPr>
            <a:spLocks noChangeArrowheads="1"/>
          </p:cNvSpPr>
          <p:nvPr/>
        </p:nvSpPr>
        <p:spPr bwMode="auto">
          <a:xfrm>
            <a:off x="8553400" y="536210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553400" y="609329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4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8553400" y="537786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8553400" y="566719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+mn-ea"/>
                <a:ea typeface="+mn-ea"/>
              </a:rPr>
              <a:t>3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8464" y="1124744"/>
            <a:ext cx="7535364" cy="496855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430" y="857232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기본 정보 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60512" y="1201462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2583" y="119675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843871" y="119675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73" name="TextBox 72"/>
          <p:cNvSpPr txBox="1"/>
          <p:nvPr/>
        </p:nvSpPr>
        <p:spPr bwMode="auto">
          <a:xfrm>
            <a:off x="4053670" y="1201462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차대번호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743442" y="119675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234730" y="119675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736842" y="1574108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358137" y="1569398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87947" y="1595440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구매일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736976" y="159073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3782762" y="1920392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세차기가 작업일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743442" y="191568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242944" y="2989891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단말기 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097997" y="2985181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2749686" y="3004970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모뎀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604739" y="300026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5301563" y="3020049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071505" y="300026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254343" y="3314475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BLE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109396" y="3309765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761085" y="3329554"/>
            <a:ext cx="52129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BLE ID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616138" y="332484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5312962" y="3344633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082904" y="332484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 bwMode="auto">
          <a:xfrm>
            <a:off x="254343" y="3647358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모델명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109396" y="3642648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2761085" y="3662437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616138" y="3657727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312962" y="3677516"/>
            <a:ext cx="5661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설치일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082904" y="3657727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 bwMode="auto">
          <a:xfrm>
            <a:off x="2761085" y="3996271"/>
            <a:ext cx="63030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테블릿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ID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616138" y="3991561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5011874" y="3992512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중복 확인</a:t>
            </a: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18227" y="4704690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권역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073280" y="4699980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569281" y="4690241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5" name="TextBox 114"/>
          <p:cNvSpPr txBox="1"/>
          <p:nvPr/>
        </p:nvSpPr>
        <p:spPr bwMode="auto">
          <a:xfrm>
            <a:off x="492817" y="1967104"/>
            <a:ext cx="8483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대리점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347870" y="1962394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2843871" y="1952655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8" name="TextBox 117"/>
          <p:cNvSpPr txBox="1"/>
          <p:nvPr/>
        </p:nvSpPr>
        <p:spPr bwMode="auto">
          <a:xfrm>
            <a:off x="258580" y="5392315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메인 작업자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113633" y="5387605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2609634" y="5377866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21" name="TextBox 120"/>
          <p:cNvSpPr txBox="1"/>
          <p:nvPr/>
        </p:nvSpPr>
        <p:spPr bwMode="auto">
          <a:xfrm>
            <a:off x="3731850" y="5398272"/>
            <a:ext cx="7312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sub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작업자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586903" y="5393562"/>
            <a:ext cx="1295726" cy="2352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082904" y="5383823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128430" y="2519433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추가 정보 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28464" y="4293096"/>
            <a:ext cx="1728226" cy="2675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정보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8430" y="2786945"/>
            <a:ext cx="75353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107129" y="4560608"/>
            <a:ext cx="75353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68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4481" y="1124744"/>
            <a:ext cx="7056784" cy="46805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1042" y="1628800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강남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수서팀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7788 </a:t>
            </a: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대기중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1042" y="3164303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1042" y="2336167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1042" y="3932053"/>
            <a:ext cx="1080120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72680" y="1412776"/>
            <a:ext cx="0" cy="41044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32720" y="1628800"/>
            <a:ext cx="1224136" cy="50405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07238" y="1626669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45626" y="1628800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smtClean="0">
                <a:solidFill>
                  <a:schemeClr val="tx1"/>
                </a:solidFill>
              </a:rPr>
              <a:t>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58598" y="3172927"/>
            <a:ext cx="1224136" cy="50405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04729" y="3949895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8892" y="3164303"/>
            <a:ext cx="1224136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952873" y="3566700"/>
            <a:ext cx="334612" cy="22056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642707" y="2022573"/>
            <a:ext cx="239315" cy="220565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7801308" y="1412776"/>
            <a:ext cx="2348720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체크 방향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출발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직원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단말기에서 선택을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하면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출발 이라고 표시를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buAutoNum type="arabicParenR" startAt="2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시작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차량을 선택을 하고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전 사진을 찍어서 업로드 완료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작업 완료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세차차량을 선택후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후 사진을 찍어서 업로드 완료 후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예약가능 시간은 작업 시간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이전까지는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가능함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안하면 자동 취소가 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예약을 한 시간은 현장 작업자가 고객과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통화를 해서 수정을 할 수 있음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작업 변경 시간은 최소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이내로 함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카드 결제 취소는 부문은 별도 협의 가 필요함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39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24847" y="1268760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498777" y="285452"/>
            <a:ext cx="521366" cy="323093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367598" y="-352434"/>
            <a:ext cx="521366" cy="4506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743258" y="271906"/>
            <a:ext cx="521366" cy="32580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15332"/>
              </p:ext>
            </p:extLst>
          </p:nvPr>
        </p:nvGraphicFramePr>
        <p:xfrm>
          <a:off x="8355134" y="2161602"/>
          <a:ext cx="1053000" cy="2076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조회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478984"/>
              </p:ext>
            </p:extLst>
          </p:nvPr>
        </p:nvGraphicFramePr>
        <p:xfrm>
          <a:off x="560512" y="2161602"/>
          <a:ext cx="1166963" cy="334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쿠폰관리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3796111" y="1582786"/>
            <a:ext cx="521366" cy="636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438267"/>
              </p:ext>
            </p:extLst>
          </p:nvPr>
        </p:nvGraphicFramePr>
        <p:xfrm>
          <a:off x="1870975" y="2161602"/>
          <a:ext cx="1148108" cy="1036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 가입 현황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71073"/>
              </p:ext>
            </p:extLst>
          </p:nvPr>
        </p:nvGraphicFramePr>
        <p:xfrm>
          <a:off x="3162583" y="2161602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49295" y="935970"/>
            <a:ext cx="521366" cy="19298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82841"/>
              </p:ext>
            </p:extLst>
          </p:nvPr>
        </p:nvGraphicFramePr>
        <p:xfrm>
          <a:off x="7055411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18010"/>
              </p:ext>
            </p:extLst>
          </p:nvPr>
        </p:nvGraphicFramePr>
        <p:xfrm>
          <a:off x="8355134" y="4669562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9563" y="714222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Admin</a:t>
            </a:r>
            <a:r>
              <a:rPr lang="ko-KR" altLang="en-US" sz="1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0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 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582686" y="5664150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576949"/>
              </p:ext>
            </p:extLst>
          </p:nvPr>
        </p:nvGraphicFramePr>
        <p:xfrm>
          <a:off x="4458239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16200000" flipV="1">
            <a:off x="4444672" y="1570492"/>
            <a:ext cx="521366" cy="6608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36374" y="4051746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616829"/>
              </p:ext>
            </p:extLst>
          </p:nvPr>
        </p:nvGraphicFramePr>
        <p:xfrm>
          <a:off x="5756826" y="2161602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093966" y="921198"/>
            <a:ext cx="521366" cy="19594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76429"/>
              </p:ext>
            </p:extLst>
          </p:nvPr>
        </p:nvGraphicFramePr>
        <p:xfrm>
          <a:off x="7148136" y="4669562"/>
          <a:ext cx="1062362" cy="17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대쉬보드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가입현황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예약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475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사이트 접속 최초 화면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Home &gt;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762" y="1971802"/>
            <a:ext cx="212727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smtClean="0">
                <a:latin typeface="YouandiModern HeadRegular" pitchFamily="18" charset="-127"/>
                <a:ea typeface="YouandiModern HeadRegular" pitchFamily="18" charset="-127"/>
              </a:rPr>
              <a:t>세차 관리 시스템</a:t>
            </a:r>
            <a:endParaRPr lang="en-US" altLang="ko-KR" sz="1800" b="1" dirty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11978" y="2775715"/>
            <a:ext cx="291198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아이디</a:t>
            </a:r>
            <a:r>
              <a:rPr lang="en-US" altLang="ko-KR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이메일</a:t>
            </a:r>
            <a:r>
              <a:rPr lang="en-US" altLang="ko-KR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11977" y="3343757"/>
            <a:ext cx="2911986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비밀번</a:t>
            </a:r>
            <a:r>
              <a:rPr lang="ko-KR" altLang="en-US" sz="1000" dirty="0">
                <a:solidFill>
                  <a:schemeClr val="tx1"/>
                </a:solidFill>
                <a:latin typeface="YouandiModern HeadRegular" pitchFamily="18" charset="-127"/>
                <a:ea typeface="YouandiModern HeadRegular" pitchFamily="18" charset="-127"/>
              </a:rPr>
              <a:t>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230663" y="2777220"/>
            <a:ext cx="963196" cy="104115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로그</a:t>
            </a:r>
            <a:r>
              <a:rPr lang="ko-KR" altLang="en-US" sz="1000" b="1" dirty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인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164353" y="3989840"/>
            <a:ext cx="92365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YouandiModern HeadRegular" pitchFamily="18" charset="-127"/>
                <a:ea typeface="YouandiModern HeadRegular" pitchFamily="18" charset="-127"/>
              </a:rPr>
              <a:t>□   아이디 저</a:t>
            </a:r>
            <a:r>
              <a:rPr lang="ko-KR" altLang="en-US" sz="800" dirty="0">
                <a:latin typeface="YouandiModern HeadRegular" pitchFamily="18" charset="-127"/>
                <a:ea typeface="YouandiModern HeadRegular" pitchFamily="18" charset="-127"/>
              </a:rPr>
              <a:t>장</a:t>
            </a:r>
            <a:endParaRPr lang="ko-KR" altLang="en-US" sz="800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1977" y="2348880"/>
            <a:ext cx="9000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YouandiModern HeadRegular" pitchFamily="18" charset="-127"/>
                <a:ea typeface="YouandiModern HeadRegular" pitchFamily="18" charset="-127"/>
              </a:rPr>
              <a:t>로그인</a:t>
            </a:r>
            <a:endParaRPr lang="en-US" altLang="ko-KR" sz="1000" b="1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8489" y="1199773"/>
            <a:ext cx="2288734" cy="446778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12725" y="1201318"/>
            <a:ext cx="4714188" cy="446778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978615" y="2909643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978615" y="348819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78615" y="3999002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09942"/>
              </p:ext>
            </p:extLst>
          </p:nvPr>
        </p:nvGraphicFramePr>
        <p:xfrm>
          <a:off x="7751787" y="865287"/>
          <a:ext cx="2055788" cy="2422105"/>
        </p:xfrm>
        <a:graphic>
          <a:graphicData uri="http://schemas.openxmlformats.org/drawingml/2006/table">
            <a:tbl>
              <a:tblPr/>
              <a:tblGrid>
                <a:gridCol w="311573"/>
                <a:gridCol w="1744215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800" b="1" dirty="0" smtClean="0">
                        <a:solidFill>
                          <a:srgbClr val="0000FF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6219371" y="276432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rPr>
              <a:t>5</a:t>
            </a:r>
            <a:endParaRPr lang="ko-KR" altLang="en-US" sz="900" b="1" dirty="0">
              <a:solidFill>
                <a:schemeClr val="bg1"/>
              </a:solidFill>
              <a:latin typeface="YouandiModern HeadRegular" pitchFamily="18" charset="-127"/>
              <a:ea typeface="YouandiModern HeadRegular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98611" y="4313820"/>
            <a:ext cx="1208946" cy="201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499702" y="4313820"/>
            <a:ext cx="1208946" cy="201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33" name="타원 32"/>
          <p:cNvSpPr/>
          <p:nvPr/>
        </p:nvSpPr>
        <p:spPr>
          <a:xfrm>
            <a:off x="3338232" y="419952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618464" y="419952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8412" y="144483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HCS-Admin-00-1401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회원가입 신청 페이지 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Home &gt; </a:t>
            </a:r>
            <a:r>
              <a:rPr lang="ko-KR" altLang="en-US" dirty="0" err="1" smtClean="0"/>
              <a:t>메인화면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 smtClean="0"/>
              <a:t>Nia </a:t>
            </a:r>
            <a:r>
              <a:rPr lang="ko-KR" altLang="en-US" smtClean="0"/>
              <a:t>데이터거래사이트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 bwMode="auto">
          <a:xfrm>
            <a:off x="57119" y="1603158"/>
            <a:ext cx="87075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◆ 약관동의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140515" y="1802604"/>
            <a:ext cx="7294605" cy="1076849"/>
            <a:chOff x="180975" y="2435277"/>
            <a:chExt cx="7294605" cy="1728818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80975" y="2482899"/>
              <a:ext cx="7269163" cy="1681196"/>
              <a:chOff x="180975" y="2593731"/>
              <a:chExt cx="7269163" cy="1681196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180975" y="2593731"/>
                <a:ext cx="7269163" cy="167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7240588" y="2595596"/>
                <a:ext cx="209550" cy="1679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 bwMode="auto">
            <a:xfrm>
              <a:off x="7188322" y="2435277"/>
              <a:ext cx="287258" cy="1334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 bwMode="auto">
          <a:xfrm>
            <a:off x="35748" y="2844864"/>
            <a:ext cx="22381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위의 회원가입 이용자 약관에 동의합니다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직사각형 116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783315" y="2407491"/>
            <a:ext cx="1789272" cy="21544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회원가입 이용 약관 내용 정리 요청</a:t>
            </a:r>
            <a:endParaRPr lang="ko-KR" altLang="en-US" sz="8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38039" y="3207547"/>
            <a:ext cx="7294605" cy="1069921"/>
            <a:chOff x="180975" y="2435277"/>
            <a:chExt cx="7294605" cy="1728818"/>
          </a:xfrm>
        </p:grpSpPr>
        <p:grpSp>
          <p:nvGrpSpPr>
            <p:cNvPr id="49" name="그룹 48"/>
            <p:cNvGrpSpPr/>
            <p:nvPr/>
          </p:nvGrpSpPr>
          <p:grpSpPr>
            <a:xfrm>
              <a:off x="180975" y="2482899"/>
              <a:ext cx="7269163" cy="1681196"/>
              <a:chOff x="180975" y="2593731"/>
              <a:chExt cx="7269163" cy="168119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180975" y="2593731"/>
                <a:ext cx="7269163" cy="1670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7240588" y="2595596"/>
                <a:ext cx="209550" cy="1679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800" smtClean="0">
                  <a:solidFill>
                    <a:schemeClr val="bg2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 bwMode="auto">
            <a:xfrm>
              <a:off x="7188322" y="2435277"/>
              <a:ext cx="287258" cy="1342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endPara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  <a:endPara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 bwMode="auto">
          <a:xfrm>
            <a:off x="33272" y="4249807"/>
            <a:ext cx="181972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개인정보취급방침에 동의합니다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75809" y="3677072"/>
            <a:ext cx="2198038" cy="21544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개인 정보 수집 및 이용동이  약관 정리 요청</a:t>
            </a:r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3258766" y="5415878"/>
            <a:ext cx="985466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111028" y="4583695"/>
            <a:ext cx="145103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□ 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전체 약관에 동의합니다</a:t>
            </a:r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4538164" y="5221478"/>
            <a:ext cx="19447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● 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약관동의 없이 다음을 선택 할 </a:t>
            </a:r>
            <a:r>
              <a:rPr lang="ko-KR" altLang="en-US" sz="800" b="1" dirty="0">
                <a:latin typeface="맑은 고딕" pitchFamily="50" charset="-127"/>
                <a:ea typeface="맑은 고딕" pitchFamily="50" charset="-127"/>
              </a:rPr>
              <a:t>경우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622564" y="5454531"/>
            <a:ext cx="2762250" cy="902048"/>
            <a:chOff x="4214018" y="2652127"/>
            <a:chExt cx="2762250" cy="902048"/>
          </a:xfrm>
        </p:grpSpPr>
        <p:sp>
          <p:nvSpPr>
            <p:cNvPr id="67" name="직사각형 66"/>
            <p:cNvSpPr/>
            <p:nvPr/>
          </p:nvSpPr>
          <p:spPr>
            <a:xfrm>
              <a:off x="4214018" y="2652132"/>
              <a:ext cx="2762250" cy="9020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676BD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 bwMode="auto">
            <a:xfrm>
              <a:off x="4242366" y="2655074"/>
              <a:ext cx="105028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&gt; </a:t>
              </a:r>
              <a:r>
                <a:rPr lang="ko-KR" altLang="en-US" sz="8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웹페이지</a:t>
              </a:r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메시지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685622" y="2652127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rgbClr val="292929"/>
                  </a:solidFill>
                  <a:sym typeface="Wingdings" pitchFamily="2" charset="2"/>
                </a:rPr>
                <a:t></a:t>
              </a:r>
              <a:endParaRPr lang="ko-KR" altLang="en-US" sz="8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342512" y="2924006"/>
              <a:ext cx="2523898" cy="407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lvl="0" defTabSz="957263">
                <a:spcBef>
                  <a:spcPct val="20000"/>
                </a:spcBef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“OOOOOOOOO”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반드시 동의하셔야 하는 필수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약관입니다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Rectangle 309"/>
            <p:cNvSpPr>
              <a:spLocks noChangeArrowheads="1"/>
            </p:cNvSpPr>
            <p:nvPr/>
          </p:nvSpPr>
          <p:spPr bwMode="auto">
            <a:xfrm>
              <a:off x="6499605" y="3361511"/>
              <a:ext cx="357374" cy="130175"/>
            </a:xfrm>
            <a:prstGeom prst="rect">
              <a:avLst/>
            </a:prstGeom>
            <a:noFill/>
            <a:ln w="6350" algn="ctr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800" b="0" dirty="0" smtClean="0">
                  <a:latin typeface="맑은 고딕" pitchFamily="50" charset="-127"/>
                  <a:ea typeface="맑은 고딕" pitchFamily="50" charset="-127"/>
                </a:rPr>
                <a:t>확인</a:t>
              </a:r>
              <a:endParaRPr lang="ko-KR" altLang="ko-KR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 bwMode="auto">
          <a:xfrm>
            <a:off x="6027379" y="1118629"/>
            <a:ext cx="78739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가입 완료 </a:t>
            </a:r>
          </a:p>
        </p:txBody>
      </p:sp>
      <p:sp>
        <p:nvSpPr>
          <p:cNvPr id="56" name="TextBox 55"/>
          <p:cNvSpPr txBox="1"/>
          <p:nvPr/>
        </p:nvSpPr>
        <p:spPr bwMode="auto">
          <a:xfrm>
            <a:off x="1814166" y="105707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753014" y="1118629"/>
            <a:ext cx="6976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60" name="TextBox 59"/>
          <p:cNvSpPr txBox="1"/>
          <p:nvPr/>
        </p:nvSpPr>
        <p:spPr bwMode="auto">
          <a:xfrm>
            <a:off x="3234186" y="1151960"/>
            <a:ext cx="10438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 bwMode="auto">
          <a:xfrm>
            <a:off x="4641587" y="105806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41661" y="1040732"/>
            <a:ext cx="1672505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17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회원 가입 </a:t>
            </a:r>
            <a:r>
              <a:rPr lang="en-US" altLang="ko-KR" dirty="0"/>
              <a:t>&gt; </a:t>
            </a:r>
            <a:r>
              <a:rPr lang="ko-KR" altLang="en-US" dirty="0" smtClean="0"/>
              <a:t>회원 정보 입력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 smtClean="0"/>
              <a:t>Nia </a:t>
            </a:r>
            <a:r>
              <a:rPr lang="ko-KR" altLang="en-US" smtClean="0"/>
              <a:t>데이터거래사이트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166724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graphicFrame>
        <p:nvGraphicFramePr>
          <p:cNvPr id="9" name="Group 2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33163"/>
              </p:ext>
            </p:extLst>
          </p:nvPr>
        </p:nvGraphicFramePr>
        <p:xfrm>
          <a:off x="7741577" y="875453"/>
          <a:ext cx="2069174" cy="1551360"/>
        </p:xfrm>
        <a:graphic>
          <a:graphicData uri="http://schemas.openxmlformats.org/drawingml/2006/table">
            <a:tbl>
              <a:tblPr/>
              <a:tblGrid>
                <a:gridCol w="352221"/>
                <a:gridCol w="1716953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0" name="직선 연결선 19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03058" y="1534375"/>
            <a:ext cx="10134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◆ 회원정보 입력 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86027"/>
              </p:ext>
            </p:extLst>
          </p:nvPr>
        </p:nvGraphicFramePr>
        <p:xfrm>
          <a:off x="231358" y="2024068"/>
          <a:ext cx="7104928" cy="3163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601"/>
                <a:gridCol w="5874327"/>
              </a:tblGrid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회사명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*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휴대전화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2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집 전화</a:t>
                      </a: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94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주소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+mn-ea"/>
                        </a:rPr>
                        <a:t>메일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정보 수신 </a:t>
                      </a:r>
                      <a:endParaRPr lang="ko-KR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9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+mn-ea"/>
                        </a:rPr>
                        <a:t>SMS 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+mn-ea"/>
                        </a:rPr>
                        <a:t>정보 수신</a:t>
                      </a:r>
                      <a:endParaRPr lang="ko-KR" altLang="en-US" sz="8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" name="직사각형 67"/>
          <p:cNvSpPr/>
          <p:nvPr/>
        </p:nvSpPr>
        <p:spPr>
          <a:xfrm>
            <a:off x="1566933" y="2824537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566933" y="3085844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641527" y="2810701"/>
            <a:ext cx="245003" cy="181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rtlCol="0" anchor="ctr">
            <a:noAutofit/>
          </a:bodyPr>
          <a:lstStyle/>
          <a:p>
            <a:pPr algn="ctr"/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?</a:t>
            </a:r>
            <a:endParaRPr lang="ko-KR" altLang="en-US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566933" y="3342265"/>
            <a:ext cx="163976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010-1111-2222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821299" y="2759467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ko-KR" altLang="en-US" sz="8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8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413918" y="3289116"/>
            <a:ext cx="2389414" cy="567674"/>
          </a:xfrm>
          <a:prstGeom prst="rect">
            <a:avLst/>
          </a:prstGeom>
          <a:solidFill>
            <a:schemeClr val="bg1"/>
          </a:solidFill>
          <a:ln w="19050">
            <a:solidFill>
              <a:srgbClr val="3676BD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7404480" y="3267053"/>
            <a:ext cx="2398851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필수조건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 이상의 영문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특수문자를 혼용해서 사용해야 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85725" indent="-8572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사원번호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번호가 포함된 비밀번호는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없습니다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656529" y="3038460"/>
            <a:ext cx="150233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0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rgbClr val="C00000"/>
                </a:solidFill>
              </a:rPr>
              <a:t>(</a:t>
            </a:r>
            <a:r>
              <a:rPr lang="ko-KR" altLang="en-US" sz="800" dirty="0" smtClean="0">
                <a:solidFill>
                  <a:srgbClr val="C00000"/>
                </a:solidFill>
              </a:rPr>
              <a:t>사용불가 </a:t>
            </a:r>
            <a:r>
              <a:rPr lang="en-US" altLang="ko-KR" sz="800" dirty="0" smtClean="0">
                <a:solidFill>
                  <a:srgbClr val="C00000"/>
                </a:solidFill>
              </a:rPr>
              <a:t>- </a:t>
            </a:r>
            <a:r>
              <a:rPr lang="ko-KR" altLang="en-US" sz="800" dirty="0" err="1" smtClean="0">
                <a:solidFill>
                  <a:srgbClr val="C00000"/>
                </a:solidFill>
              </a:rPr>
              <a:t>순차적숫자나열</a:t>
            </a:r>
            <a:r>
              <a:rPr lang="en-US" altLang="ko-KR" sz="800" dirty="0" smtClean="0">
                <a:solidFill>
                  <a:srgbClr val="C00000"/>
                </a:solidFill>
              </a:rPr>
              <a:t>)</a:t>
            </a:r>
            <a:endParaRPr lang="en-US" altLang="ko-KR" sz="800" dirty="0">
              <a:solidFill>
                <a:srgbClr val="C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370289" y="3123114"/>
            <a:ext cx="276037" cy="2031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90000"/>
              </a:lnSpc>
              <a:spcBef>
                <a:spcPct val="20000"/>
              </a:spcBef>
            </a:pPr>
            <a:r>
              <a:rPr lang="en-US" altLang="ko-KR" sz="800" dirty="0">
                <a:sym typeface="Wingdings" pitchFamily="2" charset="2"/>
              </a:rPr>
              <a:t>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3668400" y="2295955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체크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574931" y="2560151"/>
            <a:ext cx="2002190" cy="1600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이용자명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570726" y="2305753"/>
            <a:ext cx="987414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2487620" y="2283258"/>
            <a:ext cx="22430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endParaRPr lang="ko-KR" altLang="en-US" sz="8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698962" y="2305754"/>
            <a:ext cx="884341" cy="1929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naver.com ▼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172790" y="1772816"/>
            <a:ext cx="7377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기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920137" y="5213902"/>
            <a:ext cx="1371730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완료</a:t>
            </a:r>
          </a:p>
        </p:txBody>
      </p:sp>
      <p:sp>
        <p:nvSpPr>
          <p:cNvPr id="73" name="TextBox 72"/>
          <p:cNvSpPr txBox="1"/>
          <p:nvPr/>
        </p:nvSpPr>
        <p:spPr bwMode="auto">
          <a:xfrm>
            <a:off x="4485654" y="5463784"/>
            <a:ext cx="1879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● 각 항목에 대해서 맞지 않는 경우 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4598629" y="5658742"/>
            <a:ext cx="2762250" cy="902043"/>
            <a:chOff x="4214018" y="2642607"/>
            <a:chExt cx="2762250" cy="902043"/>
          </a:xfrm>
        </p:grpSpPr>
        <p:sp>
          <p:nvSpPr>
            <p:cNvPr id="82" name="직사각형 81"/>
            <p:cNvSpPr/>
            <p:nvPr/>
          </p:nvSpPr>
          <p:spPr>
            <a:xfrm>
              <a:off x="4214018" y="2642607"/>
              <a:ext cx="2762250" cy="9020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676BD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 bwMode="auto">
            <a:xfrm>
              <a:off x="4242366" y="2655074"/>
              <a:ext cx="1050288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&gt; </a:t>
              </a:r>
              <a:r>
                <a:rPr lang="ko-KR" altLang="en-US" sz="8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웹페이지</a:t>
              </a:r>
              <a:r>
                <a:rPr lang="ko-KR" alt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메시지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6685622" y="2652127"/>
              <a:ext cx="2760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rgbClr val="292929"/>
                  </a:solidFill>
                  <a:sym typeface="Wingdings" pitchFamily="2" charset="2"/>
                </a:rPr>
                <a:t></a:t>
              </a:r>
              <a:endParaRPr lang="ko-KR" altLang="en-US" sz="800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342512" y="2924006"/>
              <a:ext cx="2523898" cy="407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lvl="0" defTabSz="957263">
                <a:spcBef>
                  <a:spcPct val="20000"/>
                </a:spcBef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“OOOOOOOOO”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XXXX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하셔야 합니다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309"/>
            <p:cNvSpPr>
              <a:spLocks noChangeArrowheads="1"/>
            </p:cNvSpPr>
            <p:nvPr/>
          </p:nvSpPr>
          <p:spPr bwMode="auto">
            <a:xfrm>
              <a:off x="6499605" y="3361511"/>
              <a:ext cx="357374" cy="130175"/>
            </a:xfrm>
            <a:prstGeom prst="rect">
              <a:avLst/>
            </a:prstGeom>
            <a:noFill/>
            <a:ln w="6350" algn="ctr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ko-KR" altLang="en-US" sz="800" b="0" dirty="0" smtClean="0">
                  <a:latin typeface="맑은 고딕" pitchFamily="50" charset="-127"/>
                  <a:ea typeface="맑은 고딕" pitchFamily="50" charset="-127"/>
                </a:rPr>
                <a:t>확인</a:t>
              </a:r>
              <a:endParaRPr lang="ko-KR" altLang="ko-KR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452105" y="5713918"/>
            <a:ext cx="236635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XXXX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아이디는 중복 체크를 하셔야 합니다</a:t>
            </a:r>
            <a:r>
              <a:rPr lang="en-US" altLang="ko-KR" sz="800" dirty="0" smtClean="0"/>
              <a:t>.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비밀번호를 확인을 하여 주시기 바랍니다</a:t>
            </a:r>
            <a:r>
              <a:rPr lang="en-US" altLang="ko-KR" sz="800" dirty="0" smtClean="0"/>
              <a:t>. </a:t>
            </a:r>
          </a:p>
          <a:p>
            <a:pPr marL="228600" indent="-228600">
              <a:buAutoNum type="arabicParenR"/>
            </a:pPr>
            <a:r>
              <a:rPr lang="ko-KR" altLang="en-US" sz="800" dirty="0" smtClean="0"/>
              <a:t>휴대폰 번호가 입력 되어야 합니다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 bwMode="auto">
          <a:xfrm>
            <a:off x="6027379" y="1118629"/>
            <a:ext cx="837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확인</a:t>
            </a:r>
          </a:p>
        </p:txBody>
      </p:sp>
      <p:sp>
        <p:nvSpPr>
          <p:cNvPr id="101" name="TextBox 100"/>
          <p:cNvSpPr txBox="1"/>
          <p:nvPr/>
        </p:nvSpPr>
        <p:spPr bwMode="auto">
          <a:xfrm>
            <a:off x="1814166" y="1057073"/>
            <a:ext cx="2584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 bwMode="auto">
          <a:xfrm>
            <a:off x="804310" y="1118629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234186" y="1151960"/>
            <a:ext cx="87395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106"/>
          <p:cNvSpPr txBox="1"/>
          <p:nvPr/>
        </p:nvSpPr>
        <p:spPr bwMode="auto">
          <a:xfrm>
            <a:off x="4641587" y="1058065"/>
            <a:ext cx="2584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2490697" y="1061899"/>
            <a:ext cx="2057400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4" name="타원 113"/>
          <p:cNvSpPr/>
          <p:nvPr/>
        </p:nvSpPr>
        <p:spPr>
          <a:xfrm>
            <a:off x="3532080" y="2132856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497949" y="266749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766270" y="5089878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3950" y="2269208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accent6"/>
                </a:solidFill>
              </a:rPr>
              <a:t>가입후</a:t>
            </a:r>
            <a:r>
              <a:rPr lang="ko-KR" altLang="en-US" sz="800" b="1" dirty="0" smtClean="0">
                <a:solidFill>
                  <a:schemeClr val="accent6"/>
                </a:solidFill>
              </a:rPr>
              <a:t> 변경 불가 </a:t>
            </a:r>
            <a:endParaRPr lang="ko-KR" altLang="en-US" sz="800" b="1" dirty="0">
              <a:solidFill>
                <a:schemeClr val="accent6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504202" y="4631917"/>
            <a:ext cx="1132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 예       ○ 아니오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1504202" y="4890862"/>
            <a:ext cx="113204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○ 예       ○ 아니오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6330262" y="5213902"/>
            <a:ext cx="985466" cy="26323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재작성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679444" y="3869028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우편 번호 검색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566934" y="3879685"/>
            <a:ext cx="2016370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66933" y="4125870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566933" y="4342747"/>
            <a:ext cx="4487375" cy="1590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581769" y="3583677"/>
            <a:ext cx="1639766" cy="1649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</a:rPr>
              <a:t>010-1111-2222</a:t>
            </a:r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3549956" y="3728480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579352" y="2055587"/>
            <a:ext cx="987414" cy="1679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41857" y="2063042"/>
            <a:ext cx="1086826" cy="1731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0054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HCS-Admin-00-1403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회원 가입 완료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회원가입 완료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185774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 bwMode="auto">
          <a:xfrm>
            <a:off x="140515" y="1178727"/>
            <a:ext cx="7269163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>
          <a:xfrm>
            <a:off x="140515" y="1013437"/>
            <a:ext cx="7269163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6027379" y="1118629"/>
            <a:ext cx="9989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회원가입 완료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1814166" y="1057073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" y="1051239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67" y="1082907"/>
            <a:ext cx="307364" cy="3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 bwMode="auto">
          <a:xfrm>
            <a:off x="753014" y="1118629"/>
            <a:ext cx="6976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</a:p>
        </p:txBody>
      </p:sp>
      <p:sp>
        <p:nvSpPr>
          <p:cNvPr id="55" name="TextBox 54"/>
          <p:cNvSpPr txBox="1"/>
          <p:nvPr/>
        </p:nvSpPr>
        <p:spPr bwMode="auto">
          <a:xfrm>
            <a:off x="3234186" y="1151960"/>
            <a:ext cx="104387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ko-KR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정보 입력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69" y="1066879"/>
            <a:ext cx="341592" cy="35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 bwMode="auto">
          <a:xfrm>
            <a:off x="4641587" y="1058065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92560" y="2394235"/>
            <a:ext cx="5312990" cy="205638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1597050" y="2768701"/>
            <a:ext cx="4104009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회원 가입 완료가 되었습니다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이제 모든 서비스를 이용하실 수 있습니다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기타 문의 사항은 회사 관리자 에서 연락을 하시기 바랍니다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 </a:t>
            </a:r>
            <a:endParaRPr lang="ko-KR" altLang="en-US" sz="11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234186" y="5094764"/>
            <a:ext cx="985466" cy="2632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129" name="타원 128"/>
          <p:cNvSpPr/>
          <p:nvPr/>
        </p:nvSpPr>
        <p:spPr>
          <a:xfrm>
            <a:off x="3192927" y="502879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239070" y="1043917"/>
            <a:ext cx="2057400" cy="381000"/>
          </a:xfrm>
          <a:prstGeom prst="round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364" y="656692"/>
            <a:ext cx="7578000" cy="2767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  <a:latin typeface="+mn-ea"/>
              </a:rPr>
              <a:t>GNB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5828" y="6594590"/>
            <a:ext cx="7578000" cy="19854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footer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7772402" y="865903"/>
          <a:ext cx="2028824" cy="2544017"/>
        </p:xfrm>
        <a:graphic>
          <a:graphicData uri="http://schemas.openxmlformats.org/drawingml/2006/table">
            <a:tbl>
              <a:tblPr/>
              <a:tblGrid>
                <a:gridCol w="231205"/>
                <a:gridCol w="1797619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확인을 선택을 하면 로그인 페이지로 이동 합니다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27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704970"/>
              </p:ext>
            </p:extLst>
          </p:nvPr>
        </p:nvGraphicFramePr>
        <p:xfrm>
          <a:off x="7759700" y="878182"/>
          <a:ext cx="2032000" cy="2422105"/>
        </p:xfrm>
        <a:graphic>
          <a:graphicData uri="http://schemas.openxmlformats.org/drawingml/2006/table">
            <a:tbl>
              <a:tblPr/>
              <a:tblGrid>
                <a:gridCol w="228380"/>
                <a:gridCol w="1803620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주소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찾기 팝업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28" y="1268760"/>
            <a:ext cx="3684327" cy="3321584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HCS-Admin-00-1404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아이디 </a:t>
            </a:r>
            <a:r>
              <a:rPr lang="en-US" altLang="ko-KR" dirty="0" smtClean="0"/>
              <a:t>/ </a:t>
            </a:r>
            <a:r>
              <a:rPr lang="ko-KR" altLang="en-US" smtClean="0"/>
              <a:t>비밀번호 찾기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</a:t>
            </a:r>
            <a:r>
              <a:rPr lang="ko-KR" altLang="en-US" smtClean="0"/>
              <a:t>지트레이스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3942229" y="776916"/>
            <a:ext cx="3595699" cy="32118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935284" y="776917"/>
            <a:ext cx="3602644" cy="30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41467"/>
              </p:ext>
            </p:extLst>
          </p:nvPr>
        </p:nvGraphicFramePr>
        <p:xfrm>
          <a:off x="188165" y="5493595"/>
          <a:ext cx="3132000" cy="880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2000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입력하신 정보의 해당하는 검색결과를 찾을 수 없습니다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6" name="직사각형 155"/>
          <p:cNvSpPr/>
          <p:nvPr/>
        </p:nvSpPr>
        <p:spPr>
          <a:xfrm>
            <a:off x="136853" y="5429742"/>
            <a:ext cx="3240360" cy="9880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150739" y="5438209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없을때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029038"/>
              </p:ext>
            </p:extLst>
          </p:nvPr>
        </p:nvGraphicFramePr>
        <p:xfrm>
          <a:off x="7781927" y="878183"/>
          <a:ext cx="2009774" cy="2422105"/>
        </p:xfrm>
        <a:graphic>
          <a:graphicData uri="http://schemas.openxmlformats.org/drawingml/2006/table">
            <a:tbl>
              <a:tblPr/>
              <a:tblGrid>
                <a:gridCol w="229035"/>
                <a:gridCol w="1780739"/>
              </a:tblGrid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205818" y="776916"/>
            <a:ext cx="3647808" cy="32471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15742" y="776917"/>
            <a:ext cx="3637883" cy="30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7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찾기 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2310"/>
              </p:ext>
            </p:extLst>
          </p:nvPr>
        </p:nvGraphicFramePr>
        <p:xfrm>
          <a:off x="289673" y="2048476"/>
          <a:ext cx="3464199" cy="138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4199"/>
              </a:tblGrid>
              <a:tr h="1382053"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ko-KR" altLang="en-US" sz="800" b="0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4" name="모서리가 둥근 직사각형 63"/>
          <p:cNvSpPr/>
          <p:nvPr/>
        </p:nvSpPr>
        <p:spPr bwMode="auto">
          <a:xfrm>
            <a:off x="1126666" y="255022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74" y="1217370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▶ 회원님의 이름과 휴대폰번호를 입력하여 주세요 </a:t>
            </a:r>
            <a:endParaRPr lang="en-US" altLang="ko-KR" sz="700" dirty="0" smtClean="0"/>
          </a:p>
          <a:p>
            <a:r>
              <a:rPr lang="ko-KR" altLang="en-US" sz="700" dirty="0" smtClean="0"/>
              <a:t>▶ 입력하신 내용이 등록된 정보와 일치 시 등록된 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r>
              <a:rPr lang="ko-KR" altLang="en-US" sz="700" smtClean="0"/>
              <a:t>를</a:t>
            </a:r>
            <a:endParaRPr lang="en-US" altLang="ko-KR" sz="700" dirty="0" smtClean="0"/>
          </a:p>
          <a:p>
            <a:r>
              <a:rPr lang="ko-KR" altLang="en-US" sz="700" dirty="0" smtClean="0"/>
              <a:t>확인하실 수 잇습니다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휴대폰 번호는 </a:t>
            </a:r>
            <a:r>
              <a:rPr lang="en-US" altLang="ko-KR" sz="700" dirty="0" smtClean="0"/>
              <a:t>“-” </a:t>
            </a:r>
            <a:r>
              <a:rPr lang="ko-KR" altLang="en-US" sz="700" smtClean="0"/>
              <a:t>기호 없이 최대 </a:t>
            </a:r>
            <a:r>
              <a:rPr lang="en-US" altLang="ko-KR" sz="700" dirty="0" smtClean="0"/>
              <a:t>11</a:t>
            </a:r>
            <a:r>
              <a:rPr lang="ko-KR" altLang="en-US" sz="700" smtClean="0"/>
              <a:t>자리 까지 입력해 주세요 </a:t>
            </a:r>
            <a:endParaRPr lang="en-US" altLang="ko-KR" sz="700" dirty="0" smtClean="0"/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1134757" y="2170921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707" y="2144877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70" name="TextBox 69"/>
          <p:cNvSpPr txBox="1"/>
          <p:nvPr/>
        </p:nvSpPr>
        <p:spPr>
          <a:xfrm>
            <a:off x="522402" y="2524185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휴대폰번호</a:t>
            </a:r>
            <a:endParaRPr lang="ko-KR" altLang="en-US" sz="700" dirty="0"/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85013"/>
              </p:ext>
            </p:extLst>
          </p:nvPr>
        </p:nvGraphicFramePr>
        <p:xfrm>
          <a:off x="188610" y="4436935"/>
          <a:ext cx="3132000" cy="880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2000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인증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번호가 발송되었습니다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137298" y="4373082"/>
            <a:ext cx="3240360" cy="98290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700" smtClean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1184" y="4381549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20" y="3547441"/>
            <a:ext cx="1424307" cy="33547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942230" y="1121726"/>
            <a:ext cx="29867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/>
              <a:t>▶ 회원님이 입력한 </a:t>
            </a:r>
            <a:r>
              <a:rPr lang="en-US" altLang="ko-KR" sz="700" dirty="0" smtClean="0"/>
              <a:t>E-mail </a:t>
            </a:r>
            <a:r>
              <a:rPr lang="ko-KR" altLang="en-US" sz="700" smtClean="0"/>
              <a:t>정보와</a:t>
            </a:r>
            <a:r>
              <a:rPr lang="en-US" altLang="ko-KR" sz="700" dirty="0" smtClean="0"/>
              <a:t> </a:t>
            </a:r>
            <a:r>
              <a:rPr lang="ko-KR" altLang="en-US" sz="700" smtClean="0"/>
              <a:t>휴대폰 번호를 인증하여 회원님의 </a:t>
            </a:r>
            <a:endParaRPr lang="en-US" altLang="ko-KR" sz="700" dirty="0"/>
          </a:p>
          <a:p>
            <a:r>
              <a:rPr lang="ko-KR" altLang="en-US" sz="700" dirty="0" smtClean="0"/>
              <a:t>휴대폰으로 임시 비밀번호를 전송해 드립니다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입력하신 내용이 등록된 정보와 일치 시 등록된 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r>
              <a:rPr lang="ko-KR" altLang="en-US" sz="700" smtClean="0"/>
              <a:t>를</a:t>
            </a:r>
            <a:endParaRPr lang="en-US" altLang="ko-KR" sz="700" dirty="0" smtClean="0"/>
          </a:p>
          <a:p>
            <a:r>
              <a:rPr lang="ko-KR" altLang="en-US" sz="700" dirty="0" smtClean="0"/>
              <a:t>확인하실 수 있습니다</a:t>
            </a:r>
            <a:r>
              <a:rPr lang="en-US" altLang="ko-KR" sz="700" dirty="0" smtClean="0"/>
              <a:t>. </a:t>
            </a:r>
          </a:p>
          <a:p>
            <a:r>
              <a:rPr lang="ko-KR" altLang="en-US" sz="700" dirty="0" smtClean="0"/>
              <a:t>▶ 휴대폰 번호는 </a:t>
            </a:r>
            <a:r>
              <a:rPr lang="en-US" altLang="ko-KR" sz="700" dirty="0" smtClean="0"/>
              <a:t>“-” </a:t>
            </a:r>
            <a:r>
              <a:rPr lang="ko-KR" altLang="en-US" sz="700" smtClean="0"/>
              <a:t>기호 없이 최대 </a:t>
            </a:r>
            <a:r>
              <a:rPr lang="en-US" altLang="ko-KR" sz="700" dirty="0" smtClean="0"/>
              <a:t>11</a:t>
            </a:r>
            <a:r>
              <a:rPr lang="ko-KR" altLang="en-US" sz="700" smtClean="0"/>
              <a:t>자리 까지 입력해 주세요 </a:t>
            </a:r>
            <a:endParaRPr lang="en-US" altLang="ko-KR" sz="700" dirty="0" smtClean="0"/>
          </a:p>
          <a:p>
            <a:endParaRPr lang="en-US" altLang="ko-KR" sz="700" dirty="0" smtClean="0"/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1098761" y="295300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12170" y="2926965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인증번호</a:t>
            </a:r>
            <a:endParaRPr lang="ko-KR" altLang="en-US" sz="7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51518" y="2541907"/>
            <a:ext cx="819541" cy="18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받기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765587"/>
              </p:ext>
            </p:extLst>
          </p:nvPr>
        </p:nvGraphicFramePr>
        <p:xfrm>
          <a:off x="3980902" y="2048476"/>
          <a:ext cx="3464199" cy="1382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4199"/>
              </a:tblGrid>
              <a:tr h="1382053"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ko-KR" altLang="en-US" sz="800" b="0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" name="모서리가 둥근 직사각형 49"/>
          <p:cNvSpPr/>
          <p:nvPr/>
        </p:nvSpPr>
        <p:spPr bwMode="auto">
          <a:xfrm>
            <a:off x="4817895" y="278517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휴대폰 번호 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4825986" y="2170921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2936" y="2144877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이름</a:t>
            </a:r>
            <a:endParaRPr lang="ko-KR" altLang="en-US" sz="700" dirty="0"/>
          </a:p>
        </p:txBody>
      </p:sp>
      <p:sp>
        <p:nvSpPr>
          <p:cNvPr id="53" name="TextBox 52"/>
          <p:cNvSpPr txBox="1"/>
          <p:nvPr/>
        </p:nvSpPr>
        <p:spPr>
          <a:xfrm>
            <a:off x="4213631" y="2759135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휴대폰번호</a:t>
            </a:r>
            <a:endParaRPr lang="ko-KR" altLang="en-US" sz="700" dirty="0"/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4789990" y="3111759"/>
            <a:ext cx="1435520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03399" y="3085715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dirty="0" smtClean="0"/>
              <a:t>인증번호</a:t>
            </a:r>
            <a:endParaRPr lang="ko-KR" altLang="en-US" sz="7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342747" y="2776857"/>
            <a:ext cx="819541" cy="180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받기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4817895" y="2457593"/>
            <a:ext cx="2336301" cy="163357"/>
          </a:xfrm>
          <a:prstGeom prst="roundRect">
            <a:avLst/>
          </a:prstGeom>
          <a:solidFill>
            <a:srgbClr val="FFFFFF"/>
          </a:solidFill>
          <a:ln w="63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54000" tIns="46800" rIns="54000" bIns="468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48446" y="2431549"/>
            <a:ext cx="790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 smtClean="0"/>
              <a:t>아이디</a:t>
            </a:r>
            <a:r>
              <a:rPr lang="en-US" altLang="ko-KR" sz="700" dirty="0" smtClean="0"/>
              <a:t>(</a:t>
            </a:r>
            <a:r>
              <a:rPr lang="ko-KR" altLang="en-US" sz="700" smtClean="0"/>
              <a:t>이메일</a:t>
            </a:r>
            <a:r>
              <a:rPr lang="en-US" altLang="ko-KR" sz="700" dirty="0" smtClean="0"/>
              <a:t>)</a:t>
            </a:r>
            <a:endParaRPr lang="ko-KR" altLang="en-US" sz="7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470" y="3541091"/>
            <a:ext cx="1424307" cy="335477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2534281" y="24519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841970" y="5380967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pop-up-2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872147" y="4194898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12" y="5064837"/>
            <a:ext cx="948905" cy="22350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37" y="6150687"/>
            <a:ext cx="948905" cy="223502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6299831" y="26551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124581" y="3496497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234588"/>
              </p:ext>
            </p:extLst>
          </p:nvPr>
        </p:nvGraphicFramePr>
        <p:xfrm>
          <a:off x="3855208" y="4401762"/>
          <a:ext cx="2668569" cy="1749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8569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624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equation***@</a:t>
                      </a:r>
                      <a:r>
                        <a:rPr lang="en-US" altLang="ko-KR" sz="8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na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******* (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** )</a:t>
                      </a: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3817782" y="4346376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60" y="5877389"/>
            <a:ext cx="948905" cy="223502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5770078" y="4218112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pop-up-3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76798"/>
              </p:ext>
            </p:extLst>
          </p:nvPr>
        </p:nvGraphicFramePr>
        <p:xfrm>
          <a:off x="6845793" y="4442481"/>
          <a:ext cx="2668569" cy="1749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8569"/>
              </a:tblGrid>
              <a:tr h="293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아이디 찾기 </a:t>
                      </a:r>
                      <a:r>
                        <a:rPr lang="en-US" altLang="ko-KR" sz="800" b="1" dirty="0" smtClean="0"/>
                        <a:t>/ </a:t>
                      </a:r>
                      <a:r>
                        <a:rPr lang="ko-KR" altLang="en-US" sz="800" b="1" smtClean="0"/>
                        <a:t>비밀번호 찾기 </a:t>
                      </a:r>
                      <a:endParaRPr lang="ko-KR" altLang="en-US" sz="800" b="1" dirty="0"/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624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임시 비밀 번호가 발급되었습니다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임시 비밀번호는 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“****”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입니다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해당 비밀번호는 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시간 동안 유효하며</a:t>
                      </a:r>
                      <a:r>
                        <a:rPr lang="en-US" altLang="ko-KR" sz="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 pitchFamily="50" charset="-127"/>
                          <a:ea typeface="+mn-ea"/>
                        </a:rPr>
                        <a:t>시간이 경과 되면 다시 비밀번호를 발급 받으세요 </a:t>
                      </a:r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393">
                <a:tc>
                  <a:txBody>
                    <a:bodyPr/>
                    <a:lstStyle/>
                    <a:p>
                      <a:pPr algn="ctr"/>
                      <a:endParaRPr lang="en-US" altLang="ko-KR" sz="8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6808367" y="4387095"/>
            <a:ext cx="657307" cy="2632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있을때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145" y="5918108"/>
            <a:ext cx="948905" cy="223502"/>
          </a:xfrm>
          <a:prstGeom prst="rect">
            <a:avLst/>
          </a:prstGeom>
        </p:spPr>
      </p:pic>
      <p:sp>
        <p:nvSpPr>
          <p:cNvPr id="90" name="타원 89"/>
          <p:cNvSpPr/>
          <p:nvPr/>
        </p:nvSpPr>
        <p:spPr>
          <a:xfrm>
            <a:off x="8760663" y="4258831"/>
            <a:ext cx="1145337" cy="3089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pop-up-4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010781" y="3506022"/>
            <a:ext cx="214072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7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9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5583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845922"/>
              </p:ext>
            </p:extLst>
          </p:nvPr>
        </p:nvGraphicFramePr>
        <p:xfrm>
          <a:off x="175610" y="983406"/>
          <a:ext cx="7306022" cy="50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60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0478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9" name="직사각형 98"/>
          <p:cNvSpPr/>
          <p:nvPr/>
        </p:nvSpPr>
        <p:spPr>
          <a:xfrm>
            <a:off x="764205" y="1119099"/>
            <a:ext cx="1265595" cy="25182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65888" y="1120498"/>
            <a:ext cx="689887" cy="249026"/>
          </a:xfrm>
          <a:prstGeom prst="roundRect">
            <a:avLst>
              <a:gd name="adj" fmla="val 4924"/>
            </a:avLst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</a:rPr>
              <a:t>검색  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329984" y="1120498"/>
            <a:ext cx="3974117" cy="2490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 내역을 입력을 하세요 </a:t>
            </a: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521998"/>
              </p:ext>
            </p:extLst>
          </p:nvPr>
        </p:nvGraphicFramePr>
        <p:xfrm>
          <a:off x="200472" y="1643891"/>
          <a:ext cx="7321554" cy="3807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93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30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71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2209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작성일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공지 제목  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성명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ysClr val="windowText" lastClr="000000"/>
                          </a:solidFill>
                        </a:rPr>
                        <a:t>첨부파일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6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03" name="직사각형 102"/>
          <p:cNvSpPr/>
          <p:nvPr/>
        </p:nvSpPr>
        <p:spPr>
          <a:xfrm>
            <a:off x="2507239" y="6437114"/>
            <a:ext cx="2563522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◄◄  ◄  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| 1 | </a:t>
            </a:r>
            <a:r>
              <a:rPr lang="en-US" altLang="ko-KR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2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 | 3 | 4 | 5 | 6 | 7 | 8 | 9 | 10 | 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►  ►►</a:t>
            </a: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45862" y="3084290"/>
            <a:ext cx="7276165" cy="258262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5" name="타원 104"/>
          <p:cNvSpPr/>
          <p:nvPr/>
        </p:nvSpPr>
        <p:spPr>
          <a:xfrm>
            <a:off x="966716" y="101447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6436545" y="102623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538332" y="3032280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-1161532" y="217291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-922085" y="320813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-1493848" y="5812746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113" name="타원 112"/>
          <p:cNvSpPr/>
          <p:nvPr/>
        </p:nvSpPr>
        <p:spPr>
          <a:xfrm>
            <a:off x="6081828" y="2592424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44692" y="688838"/>
            <a:ext cx="8322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ko-KR" altLang="en-US" sz="800" smtClean="0"/>
              <a:t>공지사항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33" y="2727497"/>
            <a:ext cx="257175" cy="238125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533" y="2727497"/>
            <a:ext cx="257175" cy="2381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758" y="2717972"/>
            <a:ext cx="257175" cy="23812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720" y="3776909"/>
            <a:ext cx="257175" cy="238125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520" y="3776909"/>
            <a:ext cx="257175" cy="238125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45" y="3767384"/>
            <a:ext cx="257175" cy="2381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2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smtClean="0"/>
              <a:t>공지사항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34886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sp>
        <p:nvSpPr>
          <p:cNvPr id="108" name="타원 107"/>
          <p:cNvSpPr/>
          <p:nvPr/>
        </p:nvSpPr>
        <p:spPr>
          <a:xfrm>
            <a:off x="-1161532" y="217291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-922085" y="3208136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-1493848" y="5812746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6854" y="974588"/>
            <a:ext cx="13773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ko-KR" altLang="en-US" sz="800" smtClean="0"/>
              <a:t>공지 사항 세부 내역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30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414981"/>
            <a:ext cx="7092950" cy="2813105"/>
          </a:xfrm>
          <a:prstGeom prst="rect">
            <a:avLst/>
          </a:prstGeom>
        </p:spPr>
      </p:pic>
      <p:sp>
        <p:nvSpPr>
          <p:cNvPr id="31" name="Text Box"/>
          <p:cNvSpPr>
            <a:spLocks/>
          </p:cNvSpPr>
          <p:nvPr/>
        </p:nvSpPr>
        <p:spPr bwMode="auto">
          <a:xfrm>
            <a:off x="1473292" y="171032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48596" y="5491019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2" y="1985376"/>
            <a:ext cx="6935926" cy="1695132"/>
          </a:xfrm>
          <a:prstGeom prst="rect">
            <a:avLst/>
          </a:prstGeom>
        </p:spPr>
      </p:pic>
      <p:sp>
        <p:nvSpPr>
          <p:cNvPr id="39" name="Oval 120"/>
          <p:cNvSpPr>
            <a:spLocks noChangeArrowheads="1"/>
          </p:cNvSpPr>
          <p:nvPr/>
        </p:nvSpPr>
        <p:spPr bwMode="auto">
          <a:xfrm>
            <a:off x="1347720" y="1723185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41433" y="1424084"/>
            <a:ext cx="987237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등록일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Text Box"/>
          <p:cNvSpPr>
            <a:spLocks/>
          </p:cNvSpPr>
          <p:nvPr/>
        </p:nvSpPr>
        <p:spPr bwMode="auto">
          <a:xfrm>
            <a:off x="1473292" y="1468926"/>
            <a:ext cx="2035141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2016-01-01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0278" y="3736539"/>
            <a:ext cx="1033408" cy="128345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첨부파일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54784" y="3745742"/>
            <a:ext cx="6058443" cy="12834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4" name="Text Box"/>
          <p:cNvSpPr>
            <a:spLocks/>
          </p:cNvSpPr>
          <p:nvPr/>
        </p:nvSpPr>
        <p:spPr bwMode="auto">
          <a:xfrm>
            <a:off x="1429477" y="3823111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파일명 </a:t>
            </a:r>
            <a:r>
              <a:rPr lang="en-US" altLang="ko-KR" dirty="0" smtClean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1.hwp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Oval 120"/>
          <p:cNvSpPr>
            <a:spLocks noChangeArrowheads="1"/>
          </p:cNvSpPr>
          <p:nvPr/>
        </p:nvSpPr>
        <p:spPr bwMode="auto">
          <a:xfrm>
            <a:off x="6756237" y="5428426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 Box"/>
          <p:cNvSpPr>
            <a:spLocks/>
          </p:cNvSpPr>
          <p:nvPr/>
        </p:nvSpPr>
        <p:spPr bwMode="auto">
          <a:xfrm>
            <a:off x="1430460" y="4091208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 Box"/>
          <p:cNvSpPr>
            <a:spLocks/>
          </p:cNvSpPr>
          <p:nvPr/>
        </p:nvSpPr>
        <p:spPr bwMode="auto">
          <a:xfrm>
            <a:off x="1443160" y="4351558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 Box"/>
          <p:cNvSpPr>
            <a:spLocks/>
          </p:cNvSpPr>
          <p:nvPr/>
        </p:nvSpPr>
        <p:spPr bwMode="auto">
          <a:xfrm>
            <a:off x="1443160" y="4574007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 Box"/>
          <p:cNvSpPr>
            <a:spLocks/>
          </p:cNvSpPr>
          <p:nvPr/>
        </p:nvSpPr>
        <p:spPr bwMode="auto">
          <a:xfrm>
            <a:off x="1455860" y="4834357"/>
            <a:ext cx="2484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262626"/>
                </a:solidFill>
                <a:latin typeface="맑은 고딕" pitchFamily="50" charset="-127"/>
              </a:rPr>
              <a:t>파일명 </a:t>
            </a:r>
            <a:r>
              <a:rPr lang="en-US" altLang="ko-KR" dirty="0">
                <a:solidFill>
                  <a:srgbClr val="262626"/>
                </a:solidFill>
                <a:latin typeface="맑은 고딕" pitchFamily="50" charset="-127"/>
              </a:rPr>
              <a:t>1.hwp </a:t>
            </a:r>
          </a:p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91996" y="2100051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공지사항입니다</a:t>
            </a:r>
            <a:r>
              <a:rPr lang="en-US" altLang="ko-KR" sz="800" dirty="0" smtClean="0"/>
              <a:t>. </a:t>
            </a:r>
          </a:p>
          <a:p>
            <a:endParaRPr lang="en-US" altLang="ko-KR" sz="800" dirty="0"/>
          </a:p>
          <a:p>
            <a:r>
              <a:rPr lang="ko-KR" altLang="en-US" sz="800" dirty="0" smtClean="0"/>
              <a:t>테스트 사항 입니다</a:t>
            </a:r>
            <a:r>
              <a:rPr lang="en-US" altLang="ko-KR" sz="800" dirty="0" smtClean="0"/>
              <a:t>. </a:t>
            </a:r>
          </a:p>
          <a:p>
            <a:endParaRPr lang="ko-KR" altLang="en-US" sz="800"/>
          </a:p>
        </p:txBody>
      </p:sp>
      <p:sp>
        <p:nvSpPr>
          <p:cNvPr id="67" name="TextBox 66"/>
          <p:cNvSpPr txBox="1"/>
          <p:nvPr/>
        </p:nvSpPr>
        <p:spPr>
          <a:xfrm>
            <a:off x="1523037" y="1686885"/>
            <a:ext cx="1113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임시 테스트 입니다</a:t>
            </a:r>
            <a:r>
              <a:rPr lang="en-US" altLang="ko-KR" sz="800" dirty="0" smtClean="0"/>
              <a:t>. </a:t>
            </a:r>
          </a:p>
          <a:p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4172568" y="1413167"/>
            <a:ext cx="987237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작성자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9" name="Text Box"/>
          <p:cNvSpPr>
            <a:spLocks/>
          </p:cNvSpPr>
          <p:nvPr/>
        </p:nvSpPr>
        <p:spPr bwMode="auto">
          <a:xfrm>
            <a:off x="5304427" y="1458009"/>
            <a:ext cx="2035141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262626"/>
                </a:solidFill>
                <a:effectLst/>
                <a:latin typeface="맑은 고딕" pitchFamily="50" charset="-127"/>
                <a:ea typeface="맑은 고딕" pitchFamily="50" charset="-127"/>
              </a:rPr>
              <a:t>관리자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43369" y="3841161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" name="아래쪽 화살표 4"/>
          <p:cNvSpPr/>
          <p:nvPr/>
        </p:nvSpPr>
        <p:spPr>
          <a:xfrm>
            <a:off x="4143381" y="3891765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2" name="직사각형 71"/>
          <p:cNvSpPr/>
          <p:nvPr/>
        </p:nvSpPr>
        <p:spPr>
          <a:xfrm>
            <a:off x="4043369" y="4101127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3" name="아래쪽 화살표 72"/>
          <p:cNvSpPr/>
          <p:nvPr/>
        </p:nvSpPr>
        <p:spPr>
          <a:xfrm>
            <a:off x="4143381" y="4151731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4" name="직사각형 73"/>
          <p:cNvSpPr/>
          <p:nvPr/>
        </p:nvSpPr>
        <p:spPr>
          <a:xfrm>
            <a:off x="4043369" y="4364573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5" name="아래쪽 화살표 74"/>
          <p:cNvSpPr/>
          <p:nvPr/>
        </p:nvSpPr>
        <p:spPr>
          <a:xfrm>
            <a:off x="4143381" y="4415177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6" name="직사각형 75"/>
          <p:cNvSpPr/>
          <p:nvPr/>
        </p:nvSpPr>
        <p:spPr>
          <a:xfrm>
            <a:off x="4043369" y="4624539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7" name="아래쪽 화살표 76"/>
          <p:cNvSpPr/>
          <p:nvPr/>
        </p:nvSpPr>
        <p:spPr>
          <a:xfrm>
            <a:off x="4143381" y="4675143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8" name="직사각형 77"/>
          <p:cNvSpPr/>
          <p:nvPr/>
        </p:nvSpPr>
        <p:spPr>
          <a:xfrm>
            <a:off x="4072272" y="4840743"/>
            <a:ext cx="257175" cy="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9" name="아래쪽 화살표 78"/>
          <p:cNvSpPr/>
          <p:nvPr/>
        </p:nvSpPr>
        <p:spPr>
          <a:xfrm>
            <a:off x="4172284" y="4891347"/>
            <a:ext cx="57150" cy="61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0" name="Oval 120"/>
          <p:cNvSpPr>
            <a:spLocks noChangeArrowheads="1"/>
          </p:cNvSpPr>
          <p:nvPr/>
        </p:nvSpPr>
        <p:spPr bwMode="auto">
          <a:xfrm>
            <a:off x="1363904" y="3689550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Oval 120"/>
          <p:cNvSpPr>
            <a:spLocks noChangeArrowheads="1"/>
          </p:cNvSpPr>
          <p:nvPr/>
        </p:nvSpPr>
        <p:spPr bwMode="auto">
          <a:xfrm>
            <a:off x="3980901" y="3750710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 bwMode="auto">
          <a:xfrm>
            <a:off x="7977336" y="2847557"/>
            <a:ext cx="21868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일 추가요청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공지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사항은 </a:t>
            </a:r>
            <a:r>
              <a:rPr kumimoji="0" lang="ko-KR" altLang="en-US" sz="80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등록 회사를 </a:t>
            </a:r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선택을 할 수 있는</a:t>
            </a:r>
            <a:endParaRPr kumimoji="0" lang="en-US" altLang="ko-KR" sz="8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형태로 구현 요청 </a:t>
            </a:r>
            <a:endParaRPr kumimoji="0" lang="en-US" altLang="ko-KR" sz="8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76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445587"/>
              </p:ext>
            </p:extLst>
          </p:nvPr>
        </p:nvGraphicFramePr>
        <p:xfrm>
          <a:off x="7770263" y="878116"/>
          <a:ext cx="2030962" cy="1969441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가입시</a:t>
            </a:r>
            <a:r>
              <a:rPr lang="ko-KR" altLang="en-US" dirty="0" smtClean="0"/>
              <a:t> 각종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창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2538255" y="1957448"/>
            <a:ext cx="2563522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◄◄  ◄  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| 1 | </a:t>
            </a:r>
            <a:r>
              <a:rPr lang="en-US" altLang="ko-KR" b="1" dirty="0">
                <a:solidFill>
                  <a:srgbClr val="CC0000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2</a:t>
            </a:r>
            <a:r>
              <a:rPr lang="en-US" altLang="ko-KR" dirty="0">
                <a:solidFill>
                  <a:srgbClr val="292929"/>
                </a:solidFill>
                <a:latin typeface="맑은 고딕" pitchFamily="50" charset="-127"/>
                <a:ea typeface="맑은 고딕" pitchFamily="50" charset="-127"/>
                <a:sym typeface="Webdings" pitchFamily="18" charset="2"/>
              </a:rPr>
              <a:t> | 3 | 4 | 5 | 6 | 7 | 8 | 9 | 10 | 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►  ►►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6496153" y="5430609"/>
            <a:ext cx="664632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12859"/>
              </p:ext>
            </p:extLst>
          </p:nvPr>
        </p:nvGraphicFramePr>
        <p:xfrm>
          <a:off x="197555" y="1245011"/>
          <a:ext cx="7187786" cy="397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5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12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24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42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264212"/>
              </a:tblGrid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  <a:endParaRPr lang="ko-KR" altLang="en-US" sz="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등록일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제목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답변일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ysClr val="windowText" lastClr="000000"/>
                          </a:solidFill>
                        </a:rPr>
                        <a:t>처리 상태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가입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r>
                        <a:rPr lang="ko-KR" altLang="en-US" sz="800" dirty="0"/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처리중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8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en-US" altLang="ko-KR" sz="900" b="1" baseline="0" dirty="0">
                          <a:solidFill>
                            <a:srgbClr val="FF0000"/>
                          </a:solidFill>
                        </a:rPr>
                        <a:t>NEW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답변 완료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답변 완료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4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다운로드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제목이 들어 갑니다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en-US" altLang="ko-KR" sz="800" baseline="0" dirty="0"/>
                        <a:t> 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2016-01-01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답변 완료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254785" y="2745517"/>
            <a:ext cx="7170408" cy="258262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" name="타원 30"/>
          <p:cNvSpPr/>
          <p:nvPr/>
        </p:nvSpPr>
        <p:spPr>
          <a:xfrm>
            <a:off x="6336506" y="5378765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-1530744" y="2198862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810381" y="2781779"/>
            <a:ext cx="185737" cy="185738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 bwMode="auto">
          <a:xfrm>
            <a:off x="7770263" y="2847557"/>
            <a:ext cx="14830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1:1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문의 답변 주체는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본사에서 답변 처리를 한다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6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HCS-Admin-00-1408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smtClean="0"/>
              <a:t>1:1 </a:t>
            </a:r>
            <a:r>
              <a:rPr lang="ko-KR" altLang="en-US" smtClean="0"/>
              <a:t>문의 등록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99370"/>
              </p:ext>
            </p:extLst>
          </p:nvPr>
        </p:nvGraphicFramePr>
        <p:xfrm>
          <a:off x="7770263" y="878116"/>
          <a:ext cx="2030962" cy="2139202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52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18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129231"/>
            <a:ext cx="7092950" cy="3099546"/>
          </a:xfrm>
          <a:prstGeom prst="rect">
            <a:avLst/>
          </a:prstGeom>
        </p:spPr>
      </p:pic>
      <p:sp>
        <p:nvSpPr>
          <p:cNvPr id="19" name="Text Box"/>
          <p:cNvSpPr>
            <a:spLocks/>
          </p:cNvSpPr>
          <p:nvPr/>
        </p:nvSpPr>
        <p:spPr bwMode="auto">
          <a:xfrm>
            <a:off x="1473292" y="142457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88919" y="4364624"/>
            <a:ext cx="833307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질문 등록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"/>
          <p:cNvSpPr>
            <a:spLocks/>
          </p:cNvSpPr>
          <p:nvPr/>
        </p:nvSpPr>
        <p:spPr bwMode="auto">
          <a:xfrm>
            <a:off x="1472665" y="1175748"/>
            <a:ext cx="1759405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가입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"/>
          <p:cNvSpPr>
            <a:spLocks/>
          </p:cNvSpPr>
          <p:nvPr/>
        </p:nvSpPr>
        <p:spPr bwMode="auto">
          <a:xfrm>
            <a:off x="3242507" y="1175748"/>
            <a:ext cx="165600" cy="16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Drop-Down Arrow"/>
          <p:cNvSpPr/>
          <p:nvPr/>
        </p:nvSpPr>
        <p:spPr>
          <a:xfrm rot="10800000">
            <a:off x="3290450" y="1236130"/>
            <a:ext cx="74231" cy="59296"/>
          </a:xfrm>
          <a:prstGeom prst="triangl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Oval 120"/>
          <p:cNvSpPr>
            <a:spLocks noChangeArrowheads="1"/>
          </p:cNvSpPr>
          <p:nvPr/>
        </p:nvSpPr>
        <p:spPr bwMode="auto">
          <a:xfrm>
            <a:off x="1354784" y="1172854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684783" y="4364877"/>
            <a:ext cx="664632" cy="26778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</a:p>
        </p:txBody>
      </p:sp>
      <p:sp>
        <p:nvSpPr>
          <p:cNvPr id="26" name="TextBox 64"/>
          <p:cNvSpPr txBox="1"/>
          <p:nvPr/>
        </p:nvSpPr>
        <p:spPr bwMode="auto">
          <a:xfrm>
            <a:off x="341058" y="4631417"/>
            <a:ext cx="707216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개인정보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노출시에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타인의 의하여 예기치 못한 피해를 입을 수 있으니 주의하시기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소중한 개인정보는 노출되지 않도록 주의해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주민번호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휴대폰번호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이메일주소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등의 유효한 정보는 노출을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삼가해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3" y="1699626"/>
            <a:ext cx="6992035" cy="2520536"/>
          </a:xfrm>
          <a:prstGeom prst="rect">
            <a:avLst/>
          </a:prstGeom>
        </p:spPr>
      </p:pic>
      <p:cxnSp>
        <p:nvCxnSpPr>
          <p:cNvPr id="28" name="꺾인 연결선 27"/>
          <p:cNvCxnSpPr>
            <a:stCxn id="20" idx="2"/>
            <a:endCxn id="34" idx="0"/>
          </p:cNvCxnSpPr>
          <p:nvPr/>
        </p:nvCxnSpPr>
        <p:spPr bwMode="auto">
          <a:xfrm rot="16200000" flipH="1">
            <a:off x="7447238" y="4190747"/>
            <a:ext cx="315693" cy="119902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3300"/>
            </a:solidFill>
            <a:prstDash val="sysDash"/>
            <a:round/>
            <a:headEnd type="oval" w="med" len="med"/>
            <a:tailEnd type="triangle" w="med" len="med"/>
          </a:ln>
          <a:effectLst/>
        </p:spPr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3" y="4655531"/>
            <a:ext cx="7323135" cy="123505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823471" y="4948106"/>
            <a:ext cx="2762250" cy="902043"/>
          </a:xfrm>
          <a:prstGeom prst="rect">
            <a:avLst/>
          </a:prstGeom>
          <a:solidFill>
            <a:schemeClr val="bg1"/>
          </a:solidFill>
          <a:ln w="19050">
            <a:solidFill>
              <a:srgbClr val="3676BD"/>
            </a:solidFill>
          </a:ln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2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95075" y="4948101"/>
            <a:ext cx="276038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292929"/>
                </a:solidFill>
                <a:sym typeface="Wingdings" pitchFamily="2" charset="2"/>
              </a:rPr>
              <a:t>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6951965" y="5219980"/>
            <a:ext cx="2523898" cy="407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질문이 등록되었습니다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Rectangle 309"/>
          <p:cNvSpPr>
            <a:spLocks noChangeArrowheads="1"/>
          </p:cNvSpPr>
          <p:nvPr/>
        </p:nvSpPr>
        <p:spPr bwMode="auto">
          <a:xfrm>
            <a:off x="8714802" y="5649247"/>
            <a:ext cx="357374" cy="130175"/>
          </a:xfrm>
          <a:prstGeom prst="rect">
            <a:avLst/>
          </a:prstGeom>
          <a:noFill/>
          <a:ln w="635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0" dirty="0">
                <a:latin typeface="맑은 고딕" pitchFamily="50" charset="-127"/>
                <a:ea typeface="맑은 고딕" pitchFamily="50" charset="-127"/>
              </a:rPr>
              <a:t>확인</a:t>
            </a:r>
            <a:endParaRPr lang="ko-KR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Oval 120"/>
          <p:cNvSpPr>
            <a:spLocks noChangeArrowheads="1"/>
          </p:cNvSpPr>
          <p:nvPr/>
        </p:nvSpPr>
        <p:spPr bwMode="auto">
          <a:xfrm>
            <a:off x="8466758" y="5649842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39" name="Rectangle 309"/>
          <p:cNvSpPr>
            <a:spLocks noChangeArrowheads="1"/>
          </p:cNvSpPr>
          <p:nvPr/>
        </p:nvSpPr>
        <p:spPr bwMode="auto">
          <a:xfrm>
            <a:off x="9118061" y="5650661"/>
            <a:ext cx="357374" cy="130175"/>
          </a:xfrm>
          <a:prstGeom prst="rect">
            <a:avLst/>
          </a:prstGeom>
          <a:noFill/>
          <a:ln w="6350" algn="ctr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취소</a:t>
            </a:r>
            <a:endParaRPr lang="ko-KR" altLang="ko-KR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Oval 120"/>
          <p:cNvSpPr>
            <a:spLocks noChangeArrowheads="1"/>
          </p:cNvSpPr>
          <p:nvPr/>
        </p:nvSpPr>
        <p:spPr bwMode="auto">
          <a:xfrm>
            <a:off x="9441258" y="5627323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0433" y="1760671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</a:rPr>
              <a:t>문의 내용을 입력 하세요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8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2786809" y="437518"/>
            <a:ext cx="521366" cy="323093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655630" y="-200368"/>
            <a:ext cx="521366" cy="4506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6031290" y="423972"/>
            <a:ext cx="521366" cy="325802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457636"/>
              </p:ext>
            </p:extLst>
          </p:nvPr>
        </p:nvGraphicFramePr>
        <p:xfrm>
          <a:off x="8643166" y="2313668"/>
          <a:ext cx="1053000" cy="174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조회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76876"/>
              </p:ext>
            </p:extLst>
          </p:nvPr>
        </p:nvGraphicFramePr>
        <p:xfrm>
          <a:off x="848544" y="2313668"/>
          <a:ext cx="1166963" cy="267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기초 정보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정비 상품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세차상품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BLE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단말기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배차 내역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권역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세차 차량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4084143" y="1734852"/>
            <a:ext cx="521366" cy="6362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192"/>
              </p:ext>
            </p:extLst>
          </p:nvPr>
        </p:nvGraphicFramePr>
        <p:xfrm>
          <a:off x="2159007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17653"/>
              </p:ext>
            </p:extLst>
          </p:nvPr>
        </p:nvGraphicFramePr>
        <p:xfrm>
          <a:off x="3450615" y="2313668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437327" y="1088036"/>
            <a:ext cx="521366" cy="19298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718999"/>
              </p:ext>
            </p:extLst>
          </p:nvPr>
        </p:nvGraphicFramePr>
        <p:xfrm>
          <a:off x="7343443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44695"/>
              </p:ext>
            </p:extLst>
          </p:nvPr>
        </p:nvGraphicFramePr>
        <p:xfrm>
          <a:off x="8643166" y="4453538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359643"/>
              </p:ext>
            </p:extLst>
          </p:nvPr>
        </p:nvGraphicFramePr>
        <p:xfrm>
          <a:off x="4746271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16200000" flipV="1">
            <a:off x="4732704" y="1722558"/>
            <a:ext cx="521366" cy="66085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46733"/>
              </p:ext>
            </p:extLst>
          </p:nvPr>
        </p:nvGraphicFramePr>
        <p:xfrm>
          <a:off x="6044858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5381998" y="1073264"/>
            <a:ext cx="521366" cy="195944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644964"/>
            <a:ext cx="3174267" cy="3616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088238"/>
              </p:ext>
            </p:extLst>
          </p:nvPr>
        </p:nvGraphicFramePr>
        <p:xfrm>
          <a:off x="7453402" y="4453538"/>
          <a:ext cx="1062362" cy="1711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대쉬보드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가입현황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 예약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현황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832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20990" y="309526"/>
            <a:ext cx="2954661" cy="22387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Home &gt;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en-US" altLang="ko-KR" dirty="0" smtClean="0"/>
              <a:t>1:1 </a:t>
            </a:r>
            <a:r>
              <a:rPr lang="ko-KR" altLang="en-US" smtClean="0"/>
              <a:t>답변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0369"/>
              </p:ext>
            </p:extLst>
          </p:nvPr>
        </p:nvGraphicFramePr>
        <p:xfrm>
          <a:off x="7770263" y="878116"/>
          <a:ext cx="2030962" cy="2139202"/>
        </p:xfrm>
        <a:graphic>
          <a:graphicData uri="http://schemas.openxmlformats.org/drawingml/2006/table">
            <a:tbl>
              <a:tblPr/>
              <a:tblGrid>
                <a:gridCol w="216558"/>
                <a:gridCol w="1814404"/>
              </a:tblGrid>
              <a:tr h="1367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528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5528"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88900" indent="-39688" algn="l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88433">
                <a:tc gridSpan="2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5" marB="46805" anchor="ctr" horzOverflow="overflow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텍스트 개체 틀 3"/>
          <p:cNvSpPr>
            <a:spLocks noGrp="1"/>
          </p:cNvSpPr>
          <p:nvPr>
            <p:ph type="body" sz="quarter" idx="23"/>
          </p:nvPr>
        </p:nvSpPr>
        <p:spPr>
          <a:xfrm>
            <a:off x="5363205" y="61744"/>
            <a:ext cx="1066170" cy="185906"/>
          </a:xfrm>
        </p:spPr>
        <p:txBody>
          <a:bodyPr/>
          <a:lstStyle/>
          <a:p>
            <a:r>
              <a:rPr lang="en-US" altLang="ko-KR" sz="1000" dirty="0" smtClean="0"/>
              <a:t>(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지트레이스</a:t>
            </a:r>
            <a:endParaRPr lang="ko-KR" altLang="en-US" sz="1000" dirty="0"/>
          </a:p>
        </p:txBody>
      </p:sp>
      <p:sp>
        <p:nvSpPr>
          <p:cNvPr id="92" name="텍스트 개체 틀 9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9" name="직사각형 118"/>
          <p:cNvSpPr/>
          <p:nvPr/>
        </p:nvSpPr>
        <p:spPr>
          <a:xfrm>
            <a:off x="236677" y="688838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en-US" altLang="ko-KR" sz="800" dirty="0" smtClean="0"/>
              <a:t>1:1 </a:t>
            </a:r>
            <a:r>
              <a:rPr lang="ko-KR" altLang="en-US" sz="800" smtClean="0"/>
              <a:t>문의   </a:t>
            </a:r>
            <a:r>
              <a:rPr lang="en-US" altLang="ko-KR" sz="800" dirty="0"/>
              <a:t>] </a:t>
            </a:r>
            <a:endParaRPr lang="ko-KR" altLang="en-US" sz="800" dirty="0"/>
          </a:p>
        </p:txBody>
      </p:sp>
      <p:pic>
        <p:nvPicPr>
          <p:cNvPr id="18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" y="1129231"/>
            <a:ext cx="7092950" cy="3099546"/>
          </a:xfrm>
          <a:prstGeom prst="rect">
            <a:avLst/>
          </a:prstGeom>
        </p:spPr>
      </p:pic>
      <p:sp>
        <p:nvSpPr>
          <p:cNvPr id="19" name="Text Box"/>
          <p:cNvSpPr>
            <a:spLocks/>
          </p:cNvSpPr>
          <p:nvPr/>
        </p:nvSpPr>
        <p:spPr bwMode="auto">
          <a:xfrm>
            <a:off x="1473292" y="1424575"/>
            <a:ext cx="5654504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88919" y="4364624"/>
            <a:ext cx="833307" cy="267789"/>
          </a:xfrm>
          <a:prstGeom prst="rect">
            <a:avLst/>
          </a:prstGeom>
          <a:solidFill>
            <a:srgbClr val="3676BD"/>
          </a:solidFill>
        </p:spPr>
        <p:txBody>
          <a:bodyPr wrap="square" rtlCol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ko-KR" altLang="en-US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 Box"/>
          <p:cNvSpPr>
            <a:spLocks/>
          </p:cNvSpPr>
          <p:nvPr/>
        </p:nvSpPr>
        <p:spPr bwMode="auto">
          <a:xfrm>
            <a:off x="1472665" y="1175748"/>
            <a:ext cx="1759405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262626"/>
                </a:solidFill>
                <a:latin typeface="맑은 고딕" pitchFamily="50" charset="-127"/>
                <a:ea typeface="맑은 고딕" pitchFamily="50" charset="-127"/>
              </a:rPr>
              <a:t>가입 </a:t>
            </a:r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"/>
          <p:cNvSpPr>
            <a:spLocks/>
          </p:cNvSpPr>
          <p:nvPr/>
        </p:nvSpPr>
        <p:spPr bwMode="auto">
          <a:xfrm>
            <a:off x="3242507" y="1175748"/>
            <a:ext cx="165600" cy="16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262626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Drop-Down Arrow"/>
          <p:cNvSpPr/>
          <p:nvPr/>
        </p:nvSpPr>
        <p:spPr>
          <a:xfrm rot="10800000">
            <a:off x="3290450" y="1236130"/>
            <a:ext cx="74231" cy="59296"/>
          </a:xfrm>
          <a:prstGeom prst="triangle">
            <a:avLst/>
          </a:prstGeom>
          <a:solidFill>
            <a:schemeClr val="bg1"/>
          </a:solidFill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64"/>
          <p:cNvSpPr txBox="1"/>
          <p:nvPr/>
        </p:nvSpPr>
        <p:spPr bwMode="auto">
          <a:xfrm>
            <a:off x="341058" y="4631417"/>
            <a:ext cx="707216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개인정보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노출시에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타인의 의하여 예기치 못한 피해를 입을 수 있으니 주의하시기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고객님의 소중한 개인정보는 노출되지 않도록 주의해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주민번호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휴대폰번호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이메일주소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등의 유효한 정보는 노출을 </a:t>
            </a:r>
            <a:r>
              <a:rPr lang="ko-KR" altLang="en-US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삼가해</a:t>
            </a:r>
            <a:r>
              <a:rPr lang="ko-KR" altLang="en-US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주시기 바랍니다</a:t>
            </a:r>
            <a:r>
              <a:rPr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6" y="1671732"/>
            <a:ext cx="6992035" cy="11633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33" y="4655531"/>
            <a:ext cx="7323135" cy="12350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00433" y="1760671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2">
                    <a:lumMod val="50000"/>
                  </a:schemeClr>
                </a:solidFill>
              </a:rPr>
              <a:t>문의 내용을 입력 하세요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3817" y="3147850"/>
            <a:ext cx="1205713" cy="26283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답변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3" y="3522823"/>
            <a:ext cx="6935926" cy="706414"/>
          </a:xfrm>
          <a:prstGeom prst="rect">
            <a:avLst/>
          </a:prstGeom>
        </p:spPr>
      </p:pic>
      <p:sp>
        <p:nvSpPr>
          <p:cNvPr id="41" name="Oval 120"/>
          <p:cNvSpPr>
            <a:spLocks noChangeArrowheads="1"/>
          </p:cNvSpPr>
          <p:nvPr/>
        </p:nvSpPr>
        <p:spPr bwMode="auto">
          <a:xfrm>
            <a:off x="6861109" y="4237879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9958" y="359899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solidFill>
                  <a:schemeClr val="bg2">
                    <a:lumMod val="50000"/>
                  </a:schemeClr>
                </a:solidFill>
              </a:rPr>
              <a:t>답변 준비 중입니다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Oval 120"/>
          <p:cNvSpPr>
            <a:spLocks noChangeArrowheads="1"/>
          </p:cNvSpPr>
          <p:nvPr/>
        </p:nvSpPr>
        <p:spPr bwMode="auto">
          <a:xfrm>
            <a:off x="1472665" y="3693122"/>
            <a:ext cx="144463" cy="144462"/>
          </a:xfrm>
          <a:prstGeom prst="ellipse">
            <a:avLst/>
          </a:prstGeom>
          <a:solidFill>
            <a:srgbClr val="FF3300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돋움" pitchFamily="50" charset="-127"/>
                <a:ea typeface="돋움" pitchFamily="50" charset="-127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1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206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0254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79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88504" y="112474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504" y="1124744"/>
            <a:ext cx="2448272" cy="511256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36" y="1306159"/>
            <a:ext cx="639544" cy="64665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2575079" y="178864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8504" y="247955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305740" y="247955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24075" y="247955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8504" y="215194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예약 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88504" y="337333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88504" y="356480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8504" y="376817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504" y="518037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88504" y="500618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75" name="TextBox 74"/>
          <p:cNvSpPr txBox="1"/>
          <p:nvPr/>
        </p:nvSpPr>
        <p:spPr bwMode="auto">
          <a:xfrm rot="10800000">
            <a:off x="2449293" y="519327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8504" y="540656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504" y="562518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8504" y="58349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97" name="TextBox 96"/>
          <p:cNvSpPr txBox="1"/>
          <p:nvPr/>
        </p:nvSpPr>
        <p:spPr bwMode="auto">
          <a:xfrm rot="10800000">
            <a:off x="2514209" y="580325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8504" y="6061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04" y="62797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8504" y="399287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8504" y="415613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8504" y="436713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8504" y="45781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88504" y="47891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504" y="315814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6" name="TextBox 105"/>
          <p:cNvSpPr txBox="1"/>
          <p:nvPr/>
        </p:nvSpPr>
        <p:spPr bwMode="auto">
          <a:xfrm rot="10800000">
            <a:off x="2449293" y="313804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2388424" y="396013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510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" y="764704"/>
            <a:ext cx="1639684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91" y="2351588"/>
            <a:ext cx="1619576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54" y="764704"/>
            <a:ext cx="158535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764704"/>
            <a:ext cx="1709557" cy="28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3" y="3771487"/>
            <a:ext cx="1616188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34" y="3790348"/>
            <a:ext cx="1630188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60" y="3808388"/>
            <a:ext cx="16332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4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0552" y="299586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초기 화면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2140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97223" y="84031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97223" y="84031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88408" y="84735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852720" y="94090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10" y="1436166"/>
            <a:ext cx="1127138" cy="2043108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41281"/>
              </p:ext>
            </p:extLst>
          </p:nvPr>
        </p:nvGraphicFramePr>
        <p:xfrm>
          <a:off x="3997221" y="4373039"/>
          <a:ext cx="34416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3995979" y="475093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5" y="5010001"/>
            <a:ext cx="2944615" cy="58042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83" y="1628567"/>
            <a:ext cx="2003043" cy="87456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313090" y="5718988"/>
            <a:ext cx="2808312" cy="4320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 |    </a:t>
            </a:r>
            <a:r>
              <a:rPr lang="ko-KR" altLang="en-US" sz="800" smtClean="0">
                <a:solidFill>
                  <a:schemeClr val="tx1"/>
                </a:solidFill>
              </a:rPr>
              <a:t>이메일로 가입하기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9" y="5764127"/>
            <a:ext cx="621300" cy="355029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81128" y="1307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895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8464" y="980728"/>
            <a:ext cx="2160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가입 절차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00472" y="1412776"/>
            <a:ext cx="8963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 가입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3172" y="170080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정보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패스워드 입력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141" y="1671147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287" y="471807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3642" y="4470173"/>
            <a:ext cx="9765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로그인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802" y="4284390"/>
            <a:ext cx="9989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카카오톡 가입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3172" y="4712693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8774" y="80833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8774" y="80833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959" y="81537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4734271" y="90892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약관 동의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5400000">
            <a:off x="3955251" y="863200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78774" y="6050035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2840" y="1478922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4143262" y="1731197"/>
            <a:ext cx="54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47694" y="1807422"/>
            <a:ext cx="3234322" cy="6141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6802" y="2781625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137224" y="3033900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041656" y="3110125"/>
            <a:ext cx="3234322" cy="6141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4102" y="4071209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취급방침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124524" y="4323484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028956" y="4399709"/>
            <a:ext cx="3234322" cy="6267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004256" y="2493593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032421" y="3789737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075564" y="5085881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84549" y="5302485"/>
            <a:ext cx="9332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전체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4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75064" y="3658759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231" y="3851707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230" y="4269501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3680" y="4832865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1874" y="4823340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294114" y="4630309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41739" y="5163709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97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8622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03987" y="5369308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1627912" y="536930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51264" y="5630434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5893874"/>
            <a:ext cx="3233459" cy="42862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1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82166" y="4062321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333" y="425526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SKT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0332" y="4673063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0782" y="5236427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8976" y="5226902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01216" y="5033871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79815" y="3582960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6062" y="3768242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26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011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513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446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374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0401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978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59856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6243740" y="162417"/>
            <a:ext cx="521366" cy="31889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619400" y="786757"/>
            <a:ext cx="521366" cy="194029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92608"/>
              </p:ext>
            </p:extLst>
          </p:nvPr>
        </p:nvGraphicFramePr>
        <p:xfrm>
          <a:off x="7572408" y="2017586"/>
          <a:ext cx="1053000" cy="1374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답변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5400000" flipH="1" flipV="1">
            <a:off x="3672253" y="779902"/>
            <a:ext cx="521366" cy="19540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93619"/>
              </p:ext>
            </p:extLst>
          </p:nvPr>
        </p:nvGraphicFramePr>
        <p:xfrm>
          <a:off x="1088249" y="2017586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191158"/>
              </p:ext>
            </p:extLst>
          </p:nvPr>
        </p:nvGraphicFramePr>
        <p:xfrm>
          <a:off x="2379857" y="2017586"/>
          <a:ext cx="1152156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56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운영자 관리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대리점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관리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025437" y="133086"/>
            <a:ext cx="521366" cy="32476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88831"/>
              </p:ext>
            </p:extLst>
          </p:nvPr>
        </p:nvGraphicFramePr>
        <p:xfrm>
          <a:off x="6272685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02721"/>
              </p:ext>
            </p:extLst>
          </p:nvPr>
        </p:nvGraphicFramePr>
        <p:xfrm>
          <a:off x="8697416" y="3862654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1064568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336353"/>
              </p:ext>
            </p:extLst>
          </p:nvPr>
        </p:nvGraphicFramePr>
        <p:xfrm>
          <a:off x="3675513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 근태 관리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4320813" y="1428463"/>
            <a:ext cx="521366" cy="65688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36074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31851"/>
              </p:ext>
            </p:extLst>
          </p:nvPr>
        </p:nvGraphicFramePr>
        <p:xfrm>
          <a:off x="4974100" y="2017586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16200000" flipV="1">
            <a:off x="4970107" y="1436050"/>
            <a:ext cx="521366" cy="641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3092513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9844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000" b="1" smtClean="0">
                <a:solidFill>
                  <a:prstClr val="white"/>
                </a:solidFill>
              </a:rPr>
              <a:t>회 예약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" y="2204864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416528" y="3995752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561" y="3982119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6528" y="425922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259862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69202" y="3958272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850" y="4224284"/>
            <a:ext cx="273864" cy="28180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36750" y="4787654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17412" y="4775718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709983" y="5529522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</a:rPr>
              <a:t>월정기예약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12967" y="978592"/>
            <a:ext cx="327743" cy="33256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4629" y="924202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051010" y="83739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51010" y="142788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36576" y="14354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이벤트 표시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36576" y="17021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날     씨 </a:t>
            </a:r>
          </a:p>
        </p:txBody>
      </p:sp>
    </p:spTree>
    <p:extLst>
      <p:ext uri="{BB962C8B-B14F-4D97-AF65-F5344CB8AC3E}">
        <p14:creationId xmlns:p14="http://schemas.microsoft.com/office/powerpoint/2010/main" val="9611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07157"/>
            <a:ext cx="3436409" cy="54073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8772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7"/>
            <a:ext cx="3316014" cy="24930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8274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예약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00687" y="1812706"/>
            <a:ext cx="203347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77163" y="318418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09947" y="3171696"/>
            <a:ext cx="2101557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9" y="2131405"/>
            <a:ext cx="770674" cy="762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3889412" y="997298"/>
            <a:ext cx="34018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아이콘 종류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,SVU(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승합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" y="1764954"/>
            <a:ext cx="684896" cy="2878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88" y="2125326"/>
            <a:ext cx="713270" cy="7599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940926" y="2911744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231878" y="289059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780" y="1274642"/>
            <a:ext cx="3385827" cy="313361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 bwMode="auto">
          <a:xfrm>
            <a:off x="3910081" y="1822093"/>
            <a:ext cx="168988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종류 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98" y="1835471"/>
            <a:ext cx="473387" cy="46826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340" y="1837735"/>
            <a:ext cx="438126" cy="46681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1884" y="3909600"/>
            <a:ext cx="3326635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내부 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융막 외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건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22505" y="4320396"/>
            <a:ext cx="3316014" cy="23231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81805" y="43012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429521" y="45825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7631" y="45825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576980" y="45825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427968" y="561890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91111" y="5614164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세부 </a:t>
            </a:r>
            <a:r>
              <a:rPr lang="ko-KR" altLang="en-US" sz="800" smtClean="0">
                <a:solidFill>
                  <a:schemeClr val="tx1"/>
                </a:solidFill>
              </a:rPr>
              <a:t>사항을 안내 입력 해주십시요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8245" y="4580226"/>
            <a:ext cx="205787" cy="208813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 bwMode="auto">
          <a:xfrm>
            <a:off x="473238" y="612043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987326" y="6108934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477430" y="6114437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407514" y="643871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87326" y="642721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31071" y="5303557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010922" y="5301208"/>
            <a:ext cx="236951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766" y="3197429"/>
            <a:ext cx="205787" cy="20881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260" y="1818370"/>
            <a:ext cx="205787" cy="20881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025832" y="3397810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025832" y="3793284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4524964" y="3495066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추가 옵션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437" y="2630373"/>
            <a:ext cx="227343" cy="32227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 bwMode="auto">
          <a:xfrm>
            <a:off x="4153285" y="3980519"/>
            <a:ext cx="15443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연막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자외선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탈퇴 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025832" y="5594287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635959" y="562805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478" y="3388908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975478" y="3784382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 bwMode="auto">
          <a:xfrm>
            <a:off x="6474610" y="3486164"/>
            <a:ext cx="8194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세차 안내 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 bwMode="auto">
          <a:xfrm>
            <a:off x="6102931" y="3971617"/>
            <a:ext cx="154432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외부옵셥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975478" y="5585385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 bwMode="auto">
          <a:xfrm>
            <a:off x="6585605" y="561915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15" y="6120437"/>
            <a:ext cx="142970" cy="20267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 bwMode="auto">
          <a:xfrm>
            <a:off x="559744" y="492945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장소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10922" y="4963220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1103296" y="4925989"/>
            <a:ext cx="10374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          외부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648490" y="4959558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4164" y="5327002"/>
            <a:ext cx="205787" cy="2088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852398" y="320955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852398" y="320955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7852398" y="3558013"/>
            <a:ext cx="1800200" cy="3328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이등변 삼각형 145"/>
          <p:cNvSpPr/>
          <p:nvPr/>
        </p:nvSpPr>
        <p:spPr>
          <a:xfrm rot="16200000">
            <a:off x="8052002" y="362224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이등변 삼각형 146"/>
          <p:cNvSpPr/>
          <p:nvPr/>
        </p:nvSpPr>
        <p:spPr>
          <a:xfrm rot="5400000" flipH="1">
            <a:off x="9374283" y="3622397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8337938" y="363525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7939293" y="436803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7070"/>
              </p:ext>
            </p:extLst>
          </p:nvPr>
        </p:nvGraphicFramePr>
        <p:xfrm>
          <a:off x="7995942" y="3955625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1" name="TextBox 150"/>
          <p:cNvSpPr txBox="1"/>
          <p:nvPr/>
        </p:nvSpPr>
        <p:spPr bwMode="auto">
          <a:xfrm>
            <a:off x="9346127" y="323504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179920" y="556694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8926680" y="55593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54" name="직선 연결선 153"/>
          <p:cNvCxnSpPr/>
          <p:nvPr/>
        </p:nvCxnSpPr>
        <p:spPr>
          <a:xfrm>
            <a:off x="7869029" y="5481882"/>
            <a:ext cx="181952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942" y="3657770"/>
            <a:ext cx="169768" cy="154956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 bwMode="auto">
          <a:xfrm>
            <a:off x="3885732" y="2592180"/>
            <a:ext cx="25490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날씨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맑은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흐름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비옴뒤 개임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등등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21469"/>
            <a:ext cx="3436409" cy="512015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61" y="6115050"/>
            <a:ext cx="3456666" cy="32657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하기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11885" y="3376096"/>
            <a:ext cx="3316014" cy="20508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71185" y="33569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8901" y="36382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7011" y="36382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566360" y="36382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417348" y="428195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0491" y="4277213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7625" y="3635926"/>
            <a:ext cx="205787" cy="20881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 bwMode="auto">
          <a:xfrm>
            <a:off x="462618" y="47834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6706" y="47719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466810" y="477748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482" y="4742444"/>
            <a:ext cx="239787" cy="24663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396894" y="51017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76706" y="5090265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885" y="5552719"/>
            <a:ext cx="3316014" cy="5508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371185" y="5533614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385305" y="5794370"/>
            <a:ext cx="6319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금액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4716" y="5795333"/>
            <a:ext cx="2662224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0451" y="3966606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0302" y="3964257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63723" y="83088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3723" y="83088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63723" y="1179343"/>
            <a:ext cx="1800200" cy="447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6200000">
            <a:off x="4263327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 flipH="1">
            <a:off x="5449966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49263" y="128706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50618" y="198936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74293"/>
              </p:ext>
            </p:extLst>
          </p:nvPr>
        </p:nvGraphicFramePr>
        <p:xfrm>
          <a:off x="4199959" y="1720632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080872" y="3828643"/>
            <a:ext cx="1800200" cy="2531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80872" y="382864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예약일 선택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57" y="4242297"/>
            <a:ext cx="1724418" cy="15906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63331" y="59572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10091" y="59496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57452" y="85637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557452" y="387546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121589" y="3806033"/>
            <a:ext cx="1836154" cy="25540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21589" y="380603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208484" y="4964511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6743"/>
              </p:ext>
            </p:extLst>
          </p:nvPr>
        </p:nvGraphicFramePr>
        <p:xfrm>
          <a:off x="6269489" y="4543723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 bwMode="auto">
          <a:xfrm>
            <a:off x="7615318" y="3831524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431038" y="604680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7177798" y="603918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6159389" y="4204188"/>
            <a:ext cx="1679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까지  총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매주 화요일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70951" y="32064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17711" y="319878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726" y="3748282"/>
            <a:ext cx="1387364" cy="192388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440" y="926720"/>
            <a:ext cx="1584580" cy="213763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 bwMode="auto">
          <a:xfrm>
            <a:off x="6079580" y="922031"/>
            <a:ext cx="9669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예약인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62" y="88129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96" y="924746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5491" y="181264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1449616"/>
            <a:ext cx="327743" cy="332563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12" y="1875754"/>
            <a:ext cx="3316014" cy="2489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418712" y="1875755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96123" y="2037988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75974" y="2263656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99942" y="227166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404496" y="249921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962485" y="2523479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63" y="2515325"/>
            <a:ext cx="224550" cy="23105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 bwMode="auto">
          <a:xfrm>
            <a:off x="413576" y="2788016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1686" y="2788016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61035" y="2788016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12023" y="338666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2300" y="2785731"/>
            <a:ext cx="205787" cy="20881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446271" y="364191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60359" y="3630408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450463" y="363591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5" y="3600869"/>
            <a:ext cx="239787" cy="24663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 bwMode="auto">
          <a:xfrm>
            <a:off x="380547" y="394455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60359" y="393305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5126" y="3071309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77320" y="3068960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06777" y="2174633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019529" y="3548747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619802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606573" y="5352050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현장지급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575397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12689" y="4456753"/>
            <a:ext cx="2537609" cy="5905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2119" y="2699129"/>
            <a:ext cx="2777374" cy="17576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8107" y="2888940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84977" y="3411221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07988" y="3933502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8235" y="4719308"/>
            <a:ext cx="2585008" cy="14401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0798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02886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697784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2682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68757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036020" y="18107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692696"/>
            <a:ext cx="9649072" cy="492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" y="620688"/>
            <a:ext cx="972221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0"/>
            <a:ext cx="9735537" cy="559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98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</a:t>
            </a:r>
            <a:r>
              <a:rPr lang="ko-KR" altLang="en-US" sz="900" dirty="0"/>
              <a:t> 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사용자 </a:t>
            </a:r>
            <a:r>
              <a:rPr lang="ko-KR" altLang="en-US" sz="900" dirty="0"/>
              <a:t>아이콘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 </a:t>
            </a:r>
            <a:r>
              <a:rPr lang="ko-KR" altLang="en-US" sz="900" dirty="0"/>
              <a:t>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로그인 </a:t>
            </a:r>
            <a:r>
              <a:rPr lang="ko-KR" altLang="en-US" sz="900" dirty="0"/>
              <a:t>창에 알맞은 로그인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메인 화면으로 화면 전환되며</a:t>
            </a:r>
            <a:r>
              <a:rPr lang="en-US" altLang="ko-KR" sz="900" dirty="0"/>
              <a:t>, </a:t>
            </a:r>
            <a:r>
              <a:rPr lang="ko-KR" altLang="en-US" sz="900" dirty="0"/>
              <a:t>비정상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</a:t>
            </a:r>
            <a:r>
              <a:rPr lang="en-US" altLang="ko-KR" sz="900" dirty="0"/>
              <a:t>Alert</a:t>
            </a:r>
            <a:r>
              <a:rPr lang="ko-KR" altLang="en-US" sz="900" dirty="0"/>
              <a:t> 팝업을 띄운다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체크시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아이디를 저장한다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안내 팝업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표출시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화면은 어둡게 처리되고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팝업과 함께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입력해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60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미사용계정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장기 미사용으로 인하여 아이디가 회수되었습니다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관리자에게 문의하세요</a:t>
            </a:r>
            <a:r>
              <a:rPr lang="en-US" altLang="ko-KR" dirty="0" smtClean="0"/>
              <a:t>..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비밀번호 변경하지 않았을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비밀번호를 변경하지 않아 아이디가 회수되었습니다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연속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틀려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회수 조치되었습니다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1~4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틀렸습니다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이전의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[S0000]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80~90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사이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이전에는 비밀번호 변경이 필요합니다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후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주시기 바랍니다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[S0001]]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68152" y="830174"/>
            <a:ext cx="3441675" cy="5588677"/>
            <a:chOff x="128464" y="836712"/>
            <a:chExt cx="3441675" cy="5588677"/>
          </a:xfrm>
        </p:grpSpPr>
        <p:sp>
          <p:nvSpPr>
            <p:cNvPr id="91" name="직사각형 90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94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/>
          <p:cNvSpPr txBox="1"/>
          <p:nvPr/>
        </p:nvSpPr>
        <p:spPr>
          <a:xfrm>
            <a:off x="526552" y="1497677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6552" y="1903711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8152" y="1428414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073" y="4005064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2073" y="4573106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5756" y="5157192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368227" y="6093296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34448" y="5784056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072" y="2605913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349040" y="9000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-537232" y="33585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3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869324" y="2183022"/>
            <a:ext cx="1872208" cy="974668"/>
            <a:chOff x="7905328" y="2238308"/>
            <a:chExt cx="187220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 정보를 다시 입력 해주세요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21" name="타원 120"/>
          <p:cNvSpPr>
            <a:spLocks noChangeAspect="1"/>
          </p:cNvSpPr>
          <p:nvPr/>
        </p:nvSpPr>
        <p:spPr>
          <a:xfrm>
            <a:off x="-591616" y="53012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4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/>
          <p:cNvSpPr>
            <a:spLocks noChangeAspect="1"/>
          </p:cNvSpPr>
          <p:nvPr/>
        </p:nvSpPr>
        <p:spPr>
          <a:xfrm>
            <a:off x="3329171" y="93304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922" y="832262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2073" y="2964913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45423" y="3523856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39607" y="840827"/>
            <a:ext cx="3441675" cy="5588677"/>
            <a:chOff x="128464" y="836712"/>
            <a:chExt cx="3441675" cy="5588677"/>
          </a:xfrm>
        </p:grpSpPr>
        <p:sp>
          <p:nvSpPr>
            <p:cNvPr id="66" name="직사각형 65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6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4298007" y="1508330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8007" y="1914364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9607" y="1439067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53528" y="4015717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253528" y="4583759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77211" y="5167845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139682" y="6103949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 bwMode="auto">
          <a:xfrm>
            <a:off x="4205903" y="5794709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53527" y="2616566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4120495" y="9107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99647" y="91937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265" y="99331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7100626" y="9436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253528" y="2975566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216878" y="3534509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775019" y="2850200"/>
            <a:ext cx="2381234" cy="1224136"/>
            <a:chOff x="4442641" y="2735080"/>
            <a:chExt cx="2381234" cy="122413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5" name="그룹 84"/>
            <p:cNvGrpSpPr/>
            <p:nvPr/>
          </p:nvGrpSpPr>
          <p:grpSpPr>
            <a:xfrm>
              <a:off x="4442641" y="2735080"/>
              <a:ext cx="2381234" cy="1224136"/>
              <a:chOff x="2679778" y="2607993"/>
              <a:chExt cx="2381234" cy="1224136"/>
            </a:xfrm>
            <a:grpFill/>
          </p:grpSpPr>
          <p:sp>
            <p:nvSpPr>
              <p:cNvPr id="88" name="TextBox 87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80945" y="2607993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679778" y="3112049"/>
                <a:ext cx="238123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 bwMode="auto">
              <a:xfrm>
                <a:off x="2746207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rPr>
                  <a:t>알림</a:t>
                </a:r>
                <a:endParaRPr kumimoji="0" lang="ko-KR" altLang="en-US" sz="10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 bwMode="auto">
              <a:xfrm>
                <a:off x="2926146" y="3270867"/>
                <a:ext cx="1893467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서비스 이용을 위해 로그인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해주세요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5357574" y="371703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HCS-Mobile-01-1104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 알림 메시지 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휴면상태일때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1740" y="590280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492544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60498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000996" y="59291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131800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99754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72" name="그룹 71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515" y="98057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4031605" y="836712"/>
            <a:ext cx="3441675" cy="5588677"/>
            <a:chOff x="363600" y="838800"/>
            <a:chExt cx="3441675" cy="5588677"/>
          </a:xfrm>
        </p:grpSpPr>
        <p:grpSp>
          <p:nvGrpSpPr>
            <p:cNvPr id="141" name="그룹 140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TextBox 141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1" name="직사각형 160"/>
          <p:cNvSpPr/>
          <p:nvPr/>
        </p:nvSpPr>
        <p:spPr>
          <a:xfrm>
            <a:off x="4030416" y="839843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4736976" y="1950276"/>
            <a:ext cx="1872208" cy="974668"/>
            <a:chOff x="7905328" y="2238308"/>
            <a:chExt cx="1872208" cy="974668"/>
          </a:xfrm>
        </p:grpSpPr>
        <p:sp>
          <p:nvSpPr>
            <p:cNvPr id="175" name="직사각형 174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6976" y="4398548"/>
            <a:ext cx="1872208" cy="974668"/>
            <a:chOff x="4736976" y="4326540"/>
            <a:chExt cx="1872208" cy="974668"/>
          </a:xfrm>
        </p:grpSpPr>
        <p:sp>
          <p:nvSpPr>
            <p:cNvPr id="181" name="직사각형 180"/>
            <p:cNvSpPr/>
            <p:nvPr/>
          </p:nvSpPr>
          <p:spPr>
            <a:xfrm>
              <a:off x="4736976" y="4326540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736976" y="4727874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4813574" y="4406915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 bwMode="auto">
            <a:xfrm>
              <a:off x="4808984" y="4783852"/>
              <a:ext cx="1800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휴면회원입니다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관리자에게 문의하세요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5660256" y="50950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5194300" y="509788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타원 188"/>
          <p:cNvSpPr>
            <a:spLocks noChangeAspect="1"/>
          </p:cNvSpPr>
          <p:nvPr/>
        </p:nvSpPr>
        <p:spPr>
          <a:xfrm>
            <a:off x="4592960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4592984" y="42931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4736976" y="3149012"/>
            <a:ext cx="1872208" cy="974668"/>
            <a:chOff x="4736976" y="3149012"/>
            <a:chExt cx="1872208" cy="974668"/>
          </a:xfrm>
        </p:grpSpPr>
        <p:sp>
          <p:nvSpPr>
            <p:cNvPr id="192" name="직사각형 191"/>
            <p:cNvSpPr/>
            <p:nvPr/>
          </p:nvSpPr>
          <p:spPr>
            <a:xfrm>
              <a:off x="4736976" y="3149012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736976" y="3550346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 bwMode="auto">
            <a:xfrm>
              <a:off x="4813574" y="3229387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4808984" y="3606324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706988" y="393305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5241032" y="393584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타원 197"/>
          <p:cNvSpPr>
            <a:spLocks noChangeAspect="1"/>
          </p:cNvSpPr>
          <p:nvPr/>
        </p:nvSpPr>
        <p:spPr>
          <a:xfrm>
            <a:off x="4592960" y="30435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5057" y="841604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136576" y="1894005"/>
            <a:ext cx="1872208" cy="974668"/>
            <a:chOff x="7905328" y="2238308"/>
            <a:chExt cx="1872208" cy="974668"/>
          </a:xfrm>
        </p:grpSpPr>
        <p:sp>
          <p:nvSpPr>
            <p:cNvPr id="163" name="직사각형 16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1136576" y="3478181"/>
            <a:ext cx="1872208" cy="974668"/>
            <a:chOff x="7905328" y="2238308"/>
            <a:chExt cx="1872208" cy="974668"/>
          </a:xfrm>
        </p:grpSpPr>
        <p:sp>
          <p:nvSpPr>
            <p:cNvPr id="169" name="직사각형 168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87" name="타원 186"/>
          <p:cNvSpPr>
            <a:spLocks noChangeAspect="1"/>
          </p:cNvSpPr>
          <p:nvPr/>
        </p:nvSpPr>
        <p:spPr>
          <a:xfrm>
            <a:off x="992560" y="178857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992560" y="337275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91645" y="90660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HCS-Mobile-01-1105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2755" y="320834"/>
            <a:ext cx="2882031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이용약관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53114" y="591143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812" y="320835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501170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이용약관내용 팝업이 닫힌다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488" y="838800"/>
            <a:ext cx="3448087" cy="5588677"/>
            <a:chOff x="357188" y="838800"/>
            <a:chExt cx="3448087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357188" y="5815880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81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2827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310565" y="1268760"/>
            <a:ext cx="2954674" cy="4881377"/>
            <a:chOff x="4302582" y="1322027"/>
            <a:chExt cx="2954674" cy="488137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타원 128"/>
          <p:cNvSpPr>
            <a:spLocks noChangeAspect="1"/>
          </p:cNvSpPr>
          <p:nvPr/>
        </p:nvSpPr>
        <p:spPr>
          <a:xfrm>
            <a:off x="5281851" y="5573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3972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12879" y="1420826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675761" y="779501"/>
            <a:ext cx="521366" cy="254696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25" idx="0"/>
            <a:endCxn id="4" idx="2"/>
          </p:cNvCxnSpPr>
          <p:nvPr/>
        </p:nvCxnSpPr>
        <p:spPr>
          <a:xfrm rot="16200000" flipV="1">
            <a:off x="5051421" y="1403841"/>
            <a:ext cx="521366" cy="129828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1201"/>
              </p:ext>
            </p:extLst>
          </p:nvPr>
        </p:nvGraphicFramePr>
        <p:xfrm>
          <a:off x="6683428" y="2313668"/>
          <a:ext cx="1053000" cy="1710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고객 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 사항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지점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대리점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97764"/>
              </p:ext>
            </p:extLst>
          </p:nvPr>
        </p:nvGraphicFramePr>
        <p:xfrm>
          <a:off x="1504708" y="2313668"/>
          <a:ext cx="1148108" cy="701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사용자 관리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예약 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취소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</a:t>
                      </a:r>
                      <a:r>
                        <a:rPr lang="ko-KR" altLang="en-US" sz="900" b="0" kern="12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현황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3110178" y="760886"/>
            <a:ext cx="521366" cy="25841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009439"/>
              </p:ext>
            </p:extLst>
          </p:nvPr>
        </p:nvGraphicFramePr>
        <p:xfrm>
          <a:off x="5383705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관제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현황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당일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위치 관제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이동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경로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83230"/>
              </p:ext>
            </p:extLst>
          </p:nvPr>
        </p:nvGraphicFramePr>
        <p:xfrm>
          <a:off x="8643166" y="4319729"/>
          <a:ext cx="1062362" cy="13755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362"/>
              </a:tblGrid>
              <a:tr h="33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직원가입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찾기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4406" marR="8440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2352900" y="5445224"/>
            <a:ext cx="545854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분전에는 주문 불가 설정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예약후 주문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??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이내 미 결제시 결제 취소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구역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동 단위로 차량 매칭 배정을 위한 메뉴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권역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해당 지역을 묶어서 표현을 하는 방식으로 등록을 하고 차량 매칭을 할 수 있는 방안으로처리를 할 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일일 마감을 지어야 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기초 정보 관리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77262"/>
              </p:ext>
            </p:extLst>
          </p:nvPr>
        </p:nvGraphicFramePr>
        <p:xfrm>
          <a:off x="2786533" y="2313668"/>
          <a:ext cx="1155087" cy="1005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직원관리  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직원 작업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내역 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 bwMode="auto">
          <a:xfrm>
            <a:off x="5889104" y="785609"/>
            <a:ext cx="27190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표시 내역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차량별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상품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지역 별 내역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경기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방식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후불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카드 결제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                     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 내역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일자별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팀별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30" idx="0"/>
            <a:endCxn id="4" idx="2"/>
          </p:cNvCxnSpPr>
          <p:nvPr/>
        </p:nvCxnSpPr>
        <p:spPr>
          <a:xfrm rot="5400000" flipH="1" flipV="1">
            <a:off x="3752835" y="1403543"/>
            <a:ext cx="521366" cy="12988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24406" y="4203812"/>
            <a:ext cx="4104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 사용자 레벨 및 주요 관리 권한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en-US" altLang="ko-KR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Admin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사이트의 전반적인 관리를 하는 관리자임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지역관리자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대리점과 사용자를 관리를 하는 관리자 레벨임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관리자 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본사가 직영 및 대리는 하는 관리자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5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</a:t>
            </a:r>
            <a:r>
              <a:rPr lang="ko-KR" altLang="en-US" sz="105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기분적인 단위의 소그룹 </a:t>
            </a:r>
            <a:endParaRPr lang="en-US" altLang="ko-KR" sz="105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5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Staff : </a:t>
            </a:r>
            <a:r>
              <a:rPr lang="ko-KR" altLang="en-US" sz="1050" b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차량의 작업을 하는 지원을 직원임 </a:t>
            </a:r>
            <a:endParaRPr lang="ko-KR" altLang="en-US" sz="105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596936"/>
              </p:ext>
            </p:extLst>
          </p:nvPr>
        </p:nvGraphicFramePr>
        <p:xfrm>
          <a:off x="4085120" y="2313668"/>
          <a:ext cx="1155087" cy="1340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87"/>
              </a:tblGrid>
              <a:tr h="33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</a:rPr>
                        <a:t>레포트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중 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3" name="꺾인 연결선 42"/>
          <p:cNvCxnSpPr>
            <a:stCxn id="42" idx="0"/>
            <a:endCxn id="4" idx="2"/>
          </p:cNvCxnSpPr>
          <p:nvPr/>
        </p:nvCxnSpPr>
        <p:spPr>
          <a:xfrm rot="5400000" flipH="1" flipV="1">
            <a:off x="4402128" y="2052837"/>
            <a:ext cx="521366" cy="2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702671"/>
            <a:ext cx="3754554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지점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대리점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manager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차량</a:t>
            </a:r>
            <a:r>
              <a:rPr lang="en-US" altLang="ko-KR" sz="10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b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단위로 정산을 기분적인 단위의 소그룹 </a:t>
            </a:r>
            <a:endParaRPr lang="en-US" altLang="ko-KR" sz="10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5430536" y="3752470"/>
            <a:ext cx="10118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본인 차량 내역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506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2821" y="312209"/>
            <a:ext cx="292254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처리방침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7889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개인정보처리방침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044" y="67205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처리방침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개인정보처리방침내용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93150" y="5831394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타원 71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7510" y="98071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8800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293461" y="1337633"/>
            <a:ext cx="2941843" cy="4881377"/>
            <a:chOff x="4315412" y="1322027"/>
            <a:chExt cx="2941843" cy="4881377"/>
          </a:xfrm>
        </p:grpSpPr>
        <p:sp>
          <p:nvSpPr>
            <p:cNvPr id="70" name="직사각형 69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08056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0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취급방침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1522" y="49743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취급방침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개인정보취급방침내용 팝업이 닫힌다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>
          <a:xfrm>
            <a:off x="7131757" y="48684"/>
            <a:ext cx="1224136" cy="216000"/>
          </a:xfrm>
        </p:spPr>
        <p:txBody>
          <a:bodyPr/>
          <a:lstStyle/>
          <a:p>
            <a:r>
              <a:rPr lang="ko-KR" altLang="en-US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sp>
          <p:nvSpPr>
            <p:cNvPr id="82" name="타원 81"/>
            <p:cNvSpPr>
              <a:spLocks noChangeAspect="1"/>
            </p:cNvSpPr>
            <p:nvPr/>
          </p:nvSpPr>
          <p:spPr>
            <a:xfrm>
              <a:off x="2652532" y="5828459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241032" y="55553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467" y="101667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5331" y="845609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313275" y="1333472"/>
            <a:ext cx="2943980" cy="4881377"/>
            <a:chOff x="4313276" y="1322027"/>
            <a:chExt cx="2943980" cy="4881377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327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HCS-Mobile-01-1108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0663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208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이용 약관 동의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 팝업이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이용약관에 동의의사를 표시한다</a:t>
            </a:r>
            <a:r>
              <a:rPr lang="en-US" altLang="ko-KR" sz="900" dirty="0"/>
              <a:t>..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개인정보 처리방침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 클릭하여 개인정보 취급방침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전체 동의 </a:t>
            </a:r>
            <a:r>
              <a:rPr lang="ko-KR" altLang="en-US" sz="900" dirty="0" err="1"/>
              <a:t>체크시</a:t>
            </a:r>
            <a:r>
              <a:rPr lang="ko-KR" altLang="en-US" sz="900" dirty="0"/>
              <a:t> 이용약관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처리방침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취급방침 모두 동의함에 체크된다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모든 약관에 동의해야만 계약서 화면으로 이동한다</a:t>
            </a:r>
            <a:r>
              <a:rPr lang="en-US" altLang="ko-KR" sz="900" dirty="0" smtClean="0"/>
              <a:t>.(</a:t>
            </a:r>
            <a:r>
              <a:rPr lang="ko-KR" altLang="en-US" sz="900" dirty="0"/>
              <a:t>전자문서 연동</a:t>
            </a:r>
            <a:r>
              <a:rPr lang="en-US" altLang="ko-KR" sz="900" dirty="0" smtClean="0"/>
              <a:t>)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취소버튼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로그인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 팝업이 닫힌다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504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102130" y="5811138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1928664" y="206087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타원 184"/>
          <p:cNvSpPr>
            <a:spLocks noChangeAspect="1"/>
          </p:cNvSpPr>
          <p:nvPr/>
        </p:nvSpPr>
        <p:spPr>
          <a:xfrm>
            <a:off x="344512" y="249289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6" name="타원 185"/>
          <p:cNvSpPr>
            <a:spLocks noChangeAspect="1"/>
          </p:cNvSpPr>
          <p:nvPr/>
        </p:nvSpPr>
        <p:spPr>
          <a:xfrm>
            <a:off x="344488" y="378906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365720" y="50512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1509340" y="52758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9" name="타원 188"/>
          <p:cNvSpPr>
            <a:spLocks noChangeAspect="1"/>
          </p:cNvSpPr>
          <p:nvPr/>
        </p:nvSpPr>
        <p:spPr>
          <a:xfrm>
            <a:off x="2036664" y="567594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129755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1010641" y="566384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2" name="타원 191"/>
          <p:cNvSpPr>
            <a:spLocks noChangeAspect="1"/>
          </p:cNvSpPr>
          <p:nvPr/>
        </p:nvSpPr>
        <p:spPr>
          <a:xfrm>
            <a:off x="5241032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8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892628" y="4005064"/>
            <a:ext cx="1800200" cy="974668"/>
            <a:chOff x="7905328" y="2238308"/>
            <a:chExt cx="1800200" cy="974668"/>
          </a:xfrm>
        </p:grpSpPr>
        <p:sp>
          <p:nvSpPr>
            <p:cNvPr id="66" name="직사각형 6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7905328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모든 약관동의는 필수사항 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6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4305400" y="1354911"/>
            <a:ext cx="2954674" cy="4881377"/>
            <a:chOff x="4302582" y="1322027"/>
            <a:chExt cx="2954674" cy="4881377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3546" y="91848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HCS-Mobile-01-1109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0899" y="324842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사용자 개인정보 처리방침 상세내용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개인정보 </a:t>
            </a:r>
            <a:r>
              <a:rPr lang="ko-KR" altLang="en-US" dirty="0" smtClean="0"/>
              <a:t>처리방침 </a:t>
            </a:r>
            <a:r>
              <a:rPr lang="ko-KR" altLang="en-US" dirty="0"/>
              <a:t>동의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32089" y="71401"/>
            <a:ext cx="1071001" cy="216000"/>
          </a:xfrm>
        </p:spPr>
        <p:txBody>
          <a:bodyPr/>
          <a:lstStyle/>
          <a:p>
            <a:r>
              <a:rPr lang="ko-KR" altLang="en-US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타원 54"/>
          <p:cNvSpPr>
            <a:spLocks noChangeAspect="1"/>
          </p:cNvSpPr>
          <p:nvPr/>
        </p:nvSpPr>
        <p:spPr>
          <a:xfrm>
            <a:off x="1928664" y="335701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159193" y="5829648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79381" y="58179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5253756" y="5555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624" y="994859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45609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21011" y="1270848"/>
            <a:ext cx="2941843" cy="4881377"/>
            <a:chOff x="4315412" y="1322027"/>
            <a:chExt cx="2941843" cy="48813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007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HCS-Mobile-01-1110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 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 취급방침 동의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5956144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4"/>
          </p:nvPr>
        </p:nvSpPr>
        <p:spPr>
          <a:xfrm>
            <a:off x="5330006" y="6763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타원 50"/>
          <p:cNvSpPr>
            <a:spLocks noChangeAspect="1"/>
          </p:cNvSpPr>
          <p:nvPr/>
        </p:nvSpPr>
        <p:spPr>
          <a:xfrm>
            <a:off x="1928664" y="46531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68861" y="580920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51528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688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306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0662" y="1281839"/>
            <a:ext cx="2943980" cy="4881377"/>
            <a:chOff x="4313276" y="1322027"/>
            <a:chExt cx="2943980" cy="4881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33071" y="93017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84465" y="321734"/>
            <a:ext cx="30243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메뉴조</a:t>
            </a:r>
            <a:r>
              <a:rPr lang="ko-KR" altLang="en-US" dirty="0"/>
              <a:t>작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</a:t>
            </a:r>
            <a:r>
              <a:rPr lang="en-US" altLang="ko-KR" sz="900" dirty="0"/>
              <a:t>(     )</a:t>
            </a:r>
            <a:r>
              <a:rPr lang="ko-KR" altLang="en-US" sz="900" dirty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</a:t>
            </a:r>
            <a:r>
              <a:rPr lang="ko-KR" altLang="en-US" sz="900" dirty="0"/>
              <a:t> 화면이 우측으로 밀리며 </a:t>
            </a:r>
            <a:r>
              <a:rPr lang="ko-KR" altLang="en-US" sz="900" dirty="0" err="1"/>
              <a:t>메뉴트리가</a:t>
            </a:r>
            <a:r>
              <a:rPr lang="ko-KR" altLang="en-US" sz="900" dirty="0"/>
              <a:t> 펼쳐진다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사용자별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메뉴트리</a:t>
            </a:r>
            <a:r>
              <a:rPr lang="ko-KR" altLang="en-US" sz="900" dirty="0"/>
              <a:t> 참조</a:t>
            </a:r>
            <a:r>
              <a:rPr lang="en-US" altLang="ko-KR" sz="900" dirty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홈버튼</a:t>
            </a:r>
            <a:r>
              <a:rPr lang="en-US" altLang="ko-KR" sz="900" dirty="0"/>
              <a:t>(     </a:t>
            </a:r>
            <a:r>
              <a:rPr lang="en-US" altLang="ko-KR" sz="900" dirty="0" smtClean="0"/>
              <a:t>  )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 </a:t>
            </a:r>
            <a:r>
              <a:rPr lang="ko-KR" altLang="en-US" sz="900" dirty="0" smtClean="0"/>
              <a:t>모든 화면에서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월단위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실적이 화면과 같이 간략히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버튼을 클릭하면 공지사항화면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ko-KR" altLang="en-US" sz="900" dirty="0"/>
              <a:t>신규내용이 있을 경우  </a:t>
            </a:r>
            <a:r>
              <a:rPr lang="ko-KR" altLang="en-US" sz="900" dirty="0" smtClean="0"/>
              <a:t>표시된다</a:t>
            </a:r>
            <a:r>
              <a:rPr lang="en-US" altLang="ko-KR" sz="900" dirty="0" smtClean="0"/>
              <a:t>.  </a:t>
            </a:r>
            <a:r>
              <a:rPr lang="en-US" altLang="ko-KR" sz="900" dirty="0"/>
              <a:t>– </a:t>
            </a:r>
            <a:r>
              <a:rPr lang="ko-KR" altLang="en-US" sz="900" dirty="0" smtClean="0">
                <a:solidFill>
                  <a:srgbClr val="FF0000"/>
                </a:solidFill>
              </a:rPr>
              <a:t>사용자의 경우 공지사항 중 법인공지만 </a:t>
            </a:r>
            <a:r>
              <a:rPr lang="ko-KR" altLang="en-US" sz="900" dirty="0">
                <a:solidFill>
                  <a:srgbClr val="FF0000"/>
                </a:solidFill>
              </a:rPr>
              <a:t>표출한다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제목길이가 길경우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표출한다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퇴근 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/>
              <a:t>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68" name="타원 67"/>
          <p:cNvSpPr>
            <a:spLocks noChangeAspect="1"/>
          </p:cNvSpPr>
          <p:nvPr/>
        </p:nvSpPr>
        <p:spPr>
          <a:xfrm>
            <a:off x="7748498" y="252893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2803400" y="486916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30" y="871737"/>
            <a:ext cx="144000" cy="1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75780" y="1550233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전체 운송 실적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56202" y="1802508"/>
            <a:ext cx="1156438" cy="0"/>
          </a:xfrm>
          <a:prstGeom prst="line">
            <a:avLst/>
          </a:prstGeom>
          <a:ln w="889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87861"/>
              </p:ext>
            </p:extLst>
          </p:nvPr>
        </p:nvGraphicFramePr>
        <p:xfrm>
          <a:off x="498360" y="1946524"/>
          <a:ext cx="3160480" cy="1472890"/>
        </p:xfrm>
        <a:graphic>
          <a:graphicData uri="http://schemas.openxmlformats.org/drawingml/2006/table">
            <a:tbl>
              <a:tblPr/>
              <a:tblGrid>
                <a:gridCol w="1142272"/>
                <a:gridCol w="2018208"/>
              </a:tblGrid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근 무 일 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배 송 처 수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인수확인수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 동 거 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 행 시 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50900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0900" y="83880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0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그룹 106"/>
          <p:cNvGrpSpPr/>
          <p:nvPr/>
        </p:nvGrpSpPr>
        <p:grpSpPr>
          <a:xfrm>
            <a:off x="453224" y="4653136"/>
            <a:ext cx="3234322" cy="1152128"/>
            <a:chOff x="278518" y="4669707"/>
            <a:chExt cx="3234322" cy="1411320"/>
          </a:xfrm>
        </p:grpSpPr>
        <p:sp>
          <p:nvSpPr>
            <p:cNvPr id="108" name="직사각형 107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8058" y="4873972"/>
              <a:ext cx="1916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47622" y="1432300"/>
            <a:ext cx="3448800" cy="31330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331788" y="9087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6" name="타원 205"/>
          <p:cNvSpPr>
            <a:spLocks noChangeAspect="1"/>
          </p:cNvSpPr>
          <p:nvPr/>
        </p:nvSpPr>
        <p:spPr>
          <a:xfrm>
            <a:off x="363306" y="152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708" y="4844550"/>
            <a:ext cx="47586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402756" y="45811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1840" y="101460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>
            <a:spLocks noChangeAspect="1"/>
          </p:cNvSpPr>
          <p:nvPr/>
        </p:nvSpPr>
        <p:spPr>
          <a:xfrm>
            <a:off x="3311919" y="94166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56" y="1500266"/>
            <a:ext cx="172928" cy="1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6988" y="591809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출근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792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배차관리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35746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운송관리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1502542" y="581009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2635746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8" name="타원 207"/>
          <p:cNvSpPr>
            <a:spLocks noChangeAspect="1"/>
          </p:cNvSpPr>
          <p:nvPr/>
        </p:nvSpPr>
        <p:spPr>
          <a:xfrm>
            <a:off x="331788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HCS-Mobile-01-1114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회원정보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회원명과 환영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로그아웃보고를하고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토큰제거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주문배차관리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이동한다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법인콜센터로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>
                <a:solidFill>
                  <a:srgbClr val="FF0000"/>
                </a:solidFill>
              </a:rPr>
              <a:t>좌측 메뉴가 나올 때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기존 화면은 오른쪽으로 밀린 상태가 되며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아래와 같이 동작한다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밀려난 우측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메인화면</a:t>
            </a:r>
            <a:r>
              <a:rPr lang="en-US" altLang="ko-KR" sz="900" dirty="0">
                <a:solidFill>
                  <a:srgbClr val="FF0000"/>
                </a:solidFill>
              </a:rPr>
              <a:t>) </a:t>
            </a:r>
            <a:r>
              <a:rPr lang="ko-KR" altLang="en-US" sz="900" dirty="0" err="1">
                <a:solidFill>
                  <a:srgbClr val="FF0000"/>
                </a:solidFill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메뉴 항목 </a:t>
            </a:r>
            <a:r>
              <a:rPr lang="ko-KR" altLang="en-US" sz="900" dirty="0" err="1">
                <a:solidFill>
                  <a:srgbClr val="FF0000"/>
                </a:solidFill>
              </a:rPr>
              <a:t>선택시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 후 각 해당기능을 수행한다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5" name="직사각형 54"/>
          <p:cNvSpPr/>
          <p:nvPr/>
        </p:nvSpPr>
        <p:spPr>
          <a:xfrm>
            <a:off x="5948523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18312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654393" y="3958362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16896" y="1959962"/>
            <a:ext cx="1926515" cy="289851"/>
            <a:chOff x="5236340" y="1061547"/>
            <a:chExt cx="1933722" cy="289851"/>
          </a:xfrm>
        </p:grpSpPr>
        <p:sp>
          <p:nvSpPr>
            <p:cNvPr id="92" name="직사각형 9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16896" y="2245162"/>
            <a:ext cx="1926515" cy="289854"/>
            <a:chOff x="5236340" y="1061547"/>
            <a:chExt cx="1933722" cy="289854"/>
          </a:xfrm>
        </p:grpSpPr>
        <p:sp>
          <p:nvSpPr>
            <p:cNvPr id="98" name="직사각형 97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022523" y="2781678"/>
            <a:ext cx="1925999" cy="289855"/>
            <a:chOff x="5236340" y="1061547"/>
            <a:chExt cx="1933204" cy="289855"/>
          </a:xfrm>
        </p:grpSpPr>
        <p:sp>
          <p:nvSpPr>
            <p:cNvPr id="101" name="직사각형 100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5400000">
            <a:off x="5654393" y="3984739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22522" y="3068960"/>
            <a:ext cx="1920916" cy="289855"/>
            <a:chOff x="5245900" y="1061547"/>
            <a:chExt cx="1928102" cy="289855"/>
          </a:xfrm>
        </p:grpSpPr>
        <p:sp>
          <p:nvSpPr>
            <p:cNvPr id="108" name="직사각형 107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00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5640866" y="2241881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>
            <a:spLocks noChangeAspect="1"/>
          </p:cNvSpPr>
          <p:nvPr/>
        </p:nvSpPr>
        <p:spPr>
          <a:xfrm>
            <a:off x="3913487" y="21432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52941" y="3033776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56838" y="1948403"/>
            <a:ext cx="1926516" cy="289849"/>
            <a:chOff x="356838" y="1948403"/>
            <a:chExt cx="1926516" cy="289849"/>
          </a:xfrm>
        </p:grpSpPr>
        <p:sp>
          <p:nvSpPr>
            <p:cNvPr id="127" name="직사각형 126"/>
            <p:cNvSpPr/>
            <p:nvPr/>
          </p:nvSpPr>
          <p:spPr>
            <a:xfrm>
              <a:off x="356838" y="1948403"/>
              <a:ext cx="1918504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 rot="5400000">
              <a:off x="2000839" y="1955736"/>
              <a:ext cx="28803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 rot="5400000">
            <a:off x="1994336" y="3380100"/>
            <a:ext cx="28803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990334" y="1947623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375713" y="968371"/>
            <a:ext cx="1368284" cy="5340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8151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8" name="타원 147"/>
          <p:cNvSpPr>
            <a:spLocks noChangeAspect="1"/>
          </p:cNvSpPr>
          <p:nvPr/>
        </p:nvSpPr>
        <p:spPr>
          <a:xfrm>
            <a:off x="352872" y="594930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59910" y="964818"/>
            <a:ext cx="1690302" cy="844381"/>
            <a:chOff x="459910" y="964818"/>
            <a:chExt cx="1690302" cy="844381"/>
          </a:xfrm>
        </p:grpSpPr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0" y="964818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1405954" y="1610024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71010" y="1610901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>
            <a:spLocks noChangeAspect="1"/>
          </p:cNvSpPr>
          <p:nvPr/>
        </p:nvSpPr>
        <p:spPr>
          <a:xfrm>
            <a:off x="776536" y="87480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>
            <a:spLocks noChangeAspect="1"/>
          </p:cNvSpPr>
          <p:nvPr/>
        </p:nvSpPr>
        <p:spPr>
          <a:xfrm>
            <a:off x="1280616" y="148478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46569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200472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14974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HCS-Mobile-01-1115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관제 </a:t>
            </a:r>
            <a:r>
              <a:rPr lang="ko-KR" altLang="en-US" sz="900" dirty="0"/>
              <a:t>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공지사항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하단메뉴 펼침 없이 공지사항 리스트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3059435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19969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66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80809" y="2530019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243905" y="243060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1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6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5943438" y="838800"/>
            <a:ext cx="151539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654393" y="470396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1959352"/>
            <a:ext cx="1926515" cy="289851"/>
            <a:chOff x="5236340" y="1061547"/>
            <a:chExt cx="1933722" cy="289851"/>
          </a:xfrm>
        </p:grpSpPr>
        <p:sp>
          <p:nvSpPr>
            <p:cNvPr id="119" name="직사각형 118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016896" y="2244552"/>
            <a:ext cx="1926515" cy="289853"/>
            <a:chOff x="5236340" y="1061547"/>
            <a:chExt cx="1933722" cy="289853"/>
          </a:xfrm>
        </p:grpSpPr>
        <p:sp>
          <p:nvSpPr>
            <p:cNvPr id="122" name="직사각형 12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5400000">
              <a:off x="6887029" y="1068366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022523" y="2528392"/>
            <a:ext cx="1925999" cy="289855"/>
            <a:chOff x="5236340" y="1061547"/>
            <a:chExt cx="1933204" cy="289855"/>
          </a:xfrm>
        </p:grpSpPr>
        <p:sp>
          <p:nvSpPr>
            <p:cNvPr id="125" name="직사각형 124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 rot="5400000">
            <a:off x="5654393" y="4730343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022522" y="2805311"/>
            <a:ext cx="1920916" cy="289855"/>
            <a:chOff x="5245900" y="1061547"/>
            <a:chExt cx="1928102" cy="289855"/>
          </a:xfrm>
        </p:grpSpPr>
        <p:sp>
          <p:nvSpPr>
            <p:cNvPr id="132" name="직사각형 131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913487" y="26670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07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8517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58315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HCS-Mobile-01-1116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회원정보수정 </a:t>
            </a:r>
            <a:r>
              <a:rPr lang="ko-KR" altLang="en-US" sz="900" dirty="0" err="1"/>
              <a:t>버튼클릭시</a:t>
            </a:r>
            <a:r>
              <a:rPr lang="ko-KR" altLang="en-US" sz="900" dirty="0"/>
              <a:t> 회원정보화면으로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수정하고자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항목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 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버튼을 클릭하면 재확인 팝업이 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버튼을 눌러 서버로 수정을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/>
              <a:t>뒤로가기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버튼을 클릭해 이전화면으로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새비밀번호란과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비밀번호확인란이 나타난다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비밀번호변경버튼을클릭하면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비밀번호확인란이 사라진다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저장버튼클릭시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내용이 저장된다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사용처리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재등록버튼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설정된 패턴이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등록화면으로 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이동후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패턴 폐기 후 재등록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패턴로그인 사용처리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패턴등록화면으로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패턴을 삭제하고 새로 등록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패턴이 등록되어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 사용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보안키패드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숫자키패드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2786261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공지사항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5400000">
            <a:off x="1977891" y="2528563"/>
            <a:ext cx="288032" cy="3035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1248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prstClr val="black"/>
                  </a:solidFill>
                </a:rPr>
                <a:t>배차관리</a:t>
              </a:r>
              <a:endParaRPr lang="ko-KR" altLang="en-US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운송관</a:t>
            </a:r>
            <a:r>
              <a:rPr lang="ko-KR" altLang="en-US" sz="900" b="1" dirty="0">
                <a:solidFill>
                  <a:prstClr val="black"/>
                </a:solidFill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594906" y="2932248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5594906" y="2958625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5574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>
            <a:spLocks noChangeAspect="1"/>
          </p:cNvSpPr>
          <p:nvPr/>
        </p:nvSpPr>
        <p:spPr>
          <a:xfrm>
            <a:off x="504368" y="147532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978313" y="1954932"/>
            <a:ext cx="1547696" cy="972400"/>
            <a:chOff x="4481963" y="2610453"/>
            <a:chExt cx="2395383" cy="1224139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30065" y="2947552"/>
                  <a:ext cx="2376263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저장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저장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0" y="3643105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54808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16896" y="836712"/>
            <a:ext cx="3445448" cy="5588677"/>
            <a:chOff x="4016896" y="836712"/>
            <a:chExt cx="3445448" cy="55886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016896" y="836712"/>
              <a:ext cx="3445448" cy="5588677"/>
              <a:chOff x="4016896" y="836712"/>
              <a:chExt cx="3445448" cy="558867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 회원 정보</a:t>
                </a: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020669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왼쪽 화살표 8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3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5209303" y="2051323"/>
            <a:ext cx="201294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010XXXXYYYY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323206" y="382203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저</a:t>
            </a:r>
            <a:r>
              <a:rPr lang="ko-KR" altLang="en-US" sz="800" dirty="0">
                <a:solidFill>
                  <a:schemeClr val="bg1"/>
                </a:solidFill>
              </a:rPr>
              <a:t>장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>
            <a:spLocks noChangeAspect="1"/>
          </p:cNvSpPr>
          <p:nvPr/>
        </p:nvSpPr>
        <p:spPr>
          <a:xfrm>
            <a:off x="4016920" y="17812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>
            <a:spLocks noChangeAspect="1"/>
          </p:cNvSpPr>
          <p:nvPr/>
        </p:nvSpPr>
        <p:spPr>
          <a:xfrm>
            <a:off x="4016896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>
            <a:spLocks noChangeAspect="1"/>
          </p:cNvSpPr>
          <p:nvPr/>
        </p:nvSpPr>
        <p:spPr>
          <a:xfrm>
            <a:off x="5179190" y="37500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4937"/>
              </p:ext>
            </p:extLst>
          </p:nvPr>
        </p:nvGraphicFramePr>
        <p:xfrm>
          <a:off x="4173433" y="2539521"/>
          <a:ext cx="3026288" cy="96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38"/>
                <a:gridCol w="2283850"/>
              </a:tblGrid>
              <a:tr h="25540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로그인설정</a:t>
                      </a:r>
                      <a:endParaRPr kumimoji="1" lang="en-US" altLang="ko-KR" sz="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비밀번호 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패턴로그인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패턴로그인으로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간편하게 로그인하세요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패턴만으로 로그인 가능합니다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6596871" y="2583359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96871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6436341" y="2611934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436341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59748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</a:t>
            </a:r>
          </a:p>
        </p:txBody>
      </p:sp>
      <p:sp>
        <p:nvSpPr>
          <p:cNvPr id="117" name="타원 116"/>
          <p:cNvSpPr/>
          <p:nvPr/>
        </p:nvSpPr>
        <p:spPr>
          <a:xfrm>
            <a:off x="5685536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9391"/>
              </p:ext>
            </p:extLst>
          </p:nvPr>
        </p:nvGraphicFramePr>
        <p:xfrm>
          <a:off x="427496" y="4235828"/>
          <a:ext cx="3567982" cy="151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620"/>
                <a:gridCol w="787421"/>
                <a:gridCol w="1007941"/>
              </a:tblGrid>
              <a:tr h="13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구분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표시 아이콘 예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패턴 </a:t>
                      </a:r>
                      <a:r>
                        <a:rPr lang="ko-KR" altLang="en-US" sz="800" dirty="0" err="1" smtClean="0"/>
                        <a:t>미등록시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err="1" smtClean="0"/>
                        <a:t>패턴등록시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패턴로그인 </a:t>
                      </a:r>
                      <a:r>
                        <a:rPr lang="ko-KR" altLang="en-US" sz="800" dirty="0" err="1" smtClean="0"/>
                        <a:t>사용중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9" name="모서리가 둥근 직사각형 118"/>
          <p:cNvSpPr/>
          <p:nvPr/>
        </p:nvSpPr>
        <p:spPr>
          <a:xfrm>
            <a:off x="3221841" y="4460523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221023" y="469138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21023" y="4904126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221023" y="512861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225411" y="5344641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221023" y="555114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56312" y="91855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89353" y="2060083"/>
            <a:ext cx="97967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727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HCS-Mobile-01-1117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로고 화면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비밀번호 로그인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이용약관 화면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개인정보처리방침 화면표시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 화면표시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(1~5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회까지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회부터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화면으로 이동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705937" y="1014172"/>
            <a:ext cx="1814488" cy="974668"/>
            <a:chOff x="7905328" y="2238308"/>
            <a:chExt cx="181448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입력하신 패턴이 등록된 패턴과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일치하지 않습니다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다시 입력해 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186755" y="718948"/>
            <a:ext cx="3240360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726074" y="101834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81089" y="3363491"/>
            <a:ext cx="2651692" cy="612000"/>
            <a:chOff x="461908" y="2393841"/>
            <a:chExt cx="2651692" cy="612000"/>
          </a:xfrm>
        </p:grpSpPr>
        <p:grpSp>
          <p:nvGrpSpPr>
            <p:cNvPr id="191" name="그룹 19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481089" y="4509120"/>
            <a:ext cx="2651692" cy="612000"/>
            <a:chOff x="461908" y="2393841"/>
            <a:chExt cx="2651692" cy="612000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8" name="타원 217"/>
          <p:cNvSpPr/>
          <p:nvPr/>
        </p:nvSpPr>
        <p:spPr>
          <a:xfrm>
            <a:off x="501989" y="2122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481089" y="2186817"/>
            <a:ext cx="2651692" cy="612000"/>
            <a:chOff x="481089" y="2393841"/>
            <a:chExt cx="2651692" cy="612000"/>
          </a:xfrm>
        </p:grpSpPr>
        <p:sp>
          <p:nvSpPr>
            <p:cNvPr id="220" name="타원 219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4" name="타원 223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1" name="타원 230"/>
          <p:cNvSpPr/>
          <p:nvPr/>
        </p:nvSpPr>
        <p:spPr>
          <a:xfrm>
            <a:off x="501989" y="329149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247838" y="2266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240069" y="584404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1021089" y="586297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460523" y="587805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247837" y="5589232"/>
            <a:ext cx="1184883" cy="2846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아이디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비밀번호로 로그인</a:t>
            </a:r>
          </a:p>
        </p:txBody>
      </p:sp>
      <p:sp>
        <p:nvSpPr>
          <p:cNvPr id="238" name="타원 237"/>
          <p:cNvSpPr/>
          <p:nvPr/>
        </p:nvSpPr>
        <p:spPr>
          <a:xfrm>
            <a:off x="1247838" y="55172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23957" y="776516"/>
            <a:ext cx="1653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잘못된 패턴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(1~5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회까지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3648290" y="2459924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패턴 입력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오류시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회째 표시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3567705" y="81809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3567705" y="249738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731" y="838087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" y="81688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86755" y="1264568"/>
            <a:ext cx="32403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880024" y="154198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등록하신 패턴을 입력해 주세요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803412" y="15854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9992" y="6071509"/>
            <a:ext cx="975098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1165090" y="6071508"/>
            <a:ext cx="117627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288704" y="6071507"/>
            <a:ext cx="113841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3728864" y="2683088"/>
            <a:ext cx="1814488" cy="974668"/>
            <a:chOff x="7905328" y="2238308"/>
            <a:chExt cx="1814488" cy="974668"/>
          </a:xfrm>
        </p:grpSpPr>
        <p:sp>
          <p:nvSpPr>
            <p:cNvPr id="272" name="직사각형 271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입력 오류가 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회를 초과하였습니다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보안을 위해 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비밀번호를 이용해 로그인 하세요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41164" y="75434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48683</TotalTime>
  <Words>20509</Words>
  <Application>Microsoft Office PowerPoint</Application>
  <PresentationFormat>A4 용지(210x297mm)</PresentationFormat>
  <Paragraphs>9810</Paragraphs>
  <Slides>114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114</vt:i4>
      </vt:variant>
    </vt:vector>
  </HeadingPairs>
  <TitlesOfParts>
    <vt:vector size="134" baseType="lpstr">
      <vt:lpstr>YouandiModern HeadBold</vt:lpstr>
      <vt:lpstr>YouandiModern HeadRegular</vt:lpstr>
      <vt:lpstr>굴림</vt:lpstr>
      <vt:lpstr>나눔바른고딕</vt:lpstr>
      <vt:lpstr>나눔바른고딕 Light</vt:lpstr>
      <vt:lpstr>돋움</vt:lpstr>
      <vt:lpstr>맑은 고딕</vt:lpstr>
      <vt:lpstr>바탕체</vt:lpstr>
      <vt:lpstr>현대체 mediurr</vt:lpstr>
      <vt:lpstr>Arial</vt:lpstr>
      <vt:lpstr>Calibri</vt:lpstr>
      <vt:lpstr>Tahoma</vt:lpstr>
      <vt:lpstr>Times New Roman</vt:lpstr>
      <vt:lpstr>Webdings</vt:lpstr>
      <vt:lpstr>Wingdings</vt:lpstr>
      <vt:lpstr>Office 테마</vt:lpstr>
      <vt:lpstr>2_Office 테마</vt:lpstr>
      <vt:lpstr>3_Office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HCS-Admin-00-1401</vt:lpstr>
      <vt:lpstr>HCS-Admin-00-1402</vt:lpstr>
      <vt:lpstr>HCS-Admin-00-1403</vt:lpstr>
      <vt:lpstr>HCS-Admin-00-1406</vt:lpstr>
      <vt:lpstr>HCS-Admin-00-1404</vt:lpstr>
      <vt:lpstr>HCS-Admin-00-1408</vt:lpstr>
      <vt:lpstr>HCS-Admin-00-1408</vt:lpstr>
      <vt:lpstr>HCS-Admin-00-1408</vt:lpstr>
      <vt:lpstr>HCS-Admin-00-1408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HCS-Mobile-01-1106</vt:lpstr>
      <vt:lpstr>HCS-Mobile-01-1107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디씨 컴갤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duk sun</cp:lastModifiedBy>
  <cp:revision>9504</cp:revision>
  <cp:lastPrinted>2015-12-03T06:29:22Z</cp:lastPrinted>
  <dcterms:created xsi:type="dcterms:W3CDTF">2008-11-10T23:45:54Z</dcterms:created>
  <dcterms:modified xsi:type="dcterms:W3CDTF">2017-02-21T10:51:30Z</dcterms:modified>
</cp:coreProperties>
</file>